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handoutMasterIdLst>
    <p:handoutMasterId r:id="rId58"/>
  </p:handoutMasterIdLst>
  <p:sldIdLst>
    <p:sldId id="258" r:id="rId2"/>
    <p:sldId id="287" r:id="rId3"/>
    <p:sldId id="288" r:id="rId4"/>
    <p:sldId id="329" r:id="rId5"/>
    <p:sldId id="298" r:id="rId6"/>
    <p:sldId id="346" r:id="rId7"/>
    <p:sldId id="289" r:id="rId8"/>
    <p:sldId id="302" r:id="rId9"/>
    <p:sldId id="320" r:id="rId10"/>
    <p:sldId id="355" r:id="rId11"/>
    <p:sldId id="343" r:id="rId12"/>
    <p:sldId id="321" r:id="rId13"/>
    <p:sldId id="299" r:id="rId14"/>
    <p:sldId id="292" r:id="rId15"/>
    <p:sldId id="348" r:id="rId16"/>
    <p:sldId id="295" r:id="rId17"/>
    <p:sldId id="294" r:id="rId18"/>
    <p:sldId id="296" r:id="rId19"/>
    <p:sldId id="357" r:id="rId20"/>
    <p:sldId id="297" r:id="rId21"/>
    <p:sldId id="293" r:id="rId22"/>
    <p:sldId id="304" r:id="rId23"/>
    <p:sldId id="303" r:id="rId24"/>
    <p:sldId id="322" r:id="rId25"/>
    <p:sldId id="305" r:id="rId26"/>
    <p:sldId id="281" r:id="rId27"/>
    <p:sldId id="306" r:id="rId28"/>
    <p:sldId id="307" r:id="rId29"/>
    <p:sldId id="308" r:id="rId30"/>
    <p:sldId id="309" r:id="rId31"/>
    <p:sldId id="311" r:id="rId32"/>
    <p:sldId id="312" r:id="rId33"/>
    <p:sldId id="313" r:id="rId34"/>
    <p:sldId id="314" r:id="rId35"/>
    <p:sldId id="315" r:id="rId36"/>
    <p:sldId id="316" r:id="rId37"/>
    <p:sldId id="318" r:id="rId38"/>
    <p:sldId id="317" r:id="rId39"/>
    <p:sldId id="319" r:id="rId40"/>
    <p:sldId id="332" r:id="rId41"/>
    <p:sldId id="358" r:id="rId42"/>
    <p:sldId id="335" r:id="rId43"/>
    <p:sldId id="349" r:id="rId44"/>
    <p:sldId id="351" r:id="rId45"/>
    <p:sldId id="336" r:id="rId46"/>
    <p:sldId id="350" r:id="rId47"/>
    <p:sldId id="359" r:id="rId48"/>
    <p:sldId id="352" r:id="rId49"/>
    <p:sldId id="356" r:id="rId50"/>
    <p:sldId id="337" r:id="rId51"/>
    <p:sldId id="362" r:id="rId52"/>
    <p:sldId id="354" r:id="rId53"/>
    <p:sldId id="344" r:id="rId54"/>
    <p:sldId id="345" r:id="rId55"/>
    <p:sldId id="340" r:id="rId5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546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21" autoAdjust="0"/>
    <p:restoredTop sz="94307" autoAdjust="0"/>
  </p:normalViewPr>
  <p:slideViewPr>
    <p:cSldViewPr snapToGrid="0">
      <p:cViewPr varScale="1">
        <p:scale>
          <a:sx n="69" d="100"/>
          <a:sy n="69" d="100"/>
        </p:scale>
        <p:origin x="18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2.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Celian\Desktop\lifranum_carto\next_work_openrefine\base_auteurs_complete-normalised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b="0" i="0" baseline="0" dirty="0">
                <a:effectLst/>
              </a:rPr>
              <a:t>Nombre d'identifiants possédés par entité auteur </a:t>
            </a:r>
            <a:endParaRPr lang="fr-FR" sz="11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400" dirty="0"/>
              <a:t>Taux de complétude des</a:t>
            </a:r>
            <a:r>
              <a:rPr lang="fr-FR" sz="1400" baseline="0" dirty="0"/>
              <a:t> références d'autorités</a:t>
            </a:r>
            <a:endParaRPr lang="fr-FR" sz="14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t>Langue de traduction</a:t>
            </a:r>
            <a:r>
              <a:rPr lang="fr-FR" baseline="0" dirty="0"/>
              <a:t> des ouvrages des entités auteurs présents sur </a:t>
            </a:r>
            <a:r>
              <a:rPr lang="fr-FR" i="1" baseline="0" dirty="0"/>
              <a:t>île-en-île</a:t>
            </a:r>
            <a:endParaRPr lang="fr-FR"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Mentions</a:t>
            </a:r>
            <a:r>
              <a:rPr lang="fr-FR" baseline="0" dirty="0"/>
              <a:t> de l</a:t>
            </a:r>
            <a:r>
              <a:rPr lang="fr-FR" dirty="0"/>
              <a:t>angue</a:t>
            </a:r>
            <a:r>
              <a:rPr lang="fr-FR" baseline="0" dirty="0"/>
              <a:t>s écrites, parlées ou signées indiquées dans les notices</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cat>
            <c:strRef>
              <c:f>Sheet10!$I$1:$K$1</c:f>
              <c:strCache>
                <c:ptCount val="3"/>
                <c:pt idx="0">
                  <c:v>Anglais</c:v>
                </c:pt>
                <c:pt idx="1">
                  <c:v>Créole</c:v>
                </c:pt>
                <c:pt idx="2">
                  <c:v>Français</c:v>
                </c:pt>
              </c:strCache>
            </c:strRef>
          </c:cat>
          <c:val>
            <c:numRef>
              <c:f>Sheet10!$I$2:$K$2</c:f>
              <c:numCache>
                <c:formatCode>General</c:formatCode>
                <c:ptCount val="3"/>
                <c:pt idx="0">
                  <c:v>5</c:v>
                </c:pt>
                <c:pt idx="1">
                  <c:v>6</c:v>
                </c:pt>
                <c:pt idx="2">
                  <c:v>116</c:v>
                </c:pt>
              </c:numCache>
            </c:numRef>
          </c:val>
          <c:extLst>
            <c:ext xmlns:c16="http://schemas.microsoft.com/office/drawing/2014/chart" uri="{C3380CC4-5D6E-409C-BE32-E72D297353CC}">
              <c16:uniqueId val="{00000000-6B2B-481F-B887-DA59CABE4B9B}"/>
            </c:ext>
          </c:extLst>
        </c:ser>
        <c:dLbls>
          <c:showLegendKey val="0"/>
          <c:showVal val="0"/>
          <c:showCatName val="0"/>
          <c:showSerName val="0"/>
          <c:showPercent val="0"/>
          <c:showBubbleSize val="0"/>
        </c:dLbls>
        <c:gapWidth val="219"/>
        <c:overlap val="-27"/>
        <c:axId val="472235647"/>
        <c:axId val="633633375"/>
      </c:barChart>
      <c:catAx>
        <c:axId val="472235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3375"/>
        <c:crosses val="autoZero"/>
        <c:auto val="1"/>
        <c:lblAlgn val="ctr"/>
        <c:lblOffset val="100"/>
        <c:noMultiLvlLbl val="0"/>
      </c:catAx>
      <c:valAx>
        <c:axId val="63363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4722356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Part d'entités</a:t>
            </a:r>
            <a:r>
              <a:rPr lang="fr-FR" baseline="0" dirty="0"/>
              <a:t> disposant de pages Wikipédia</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Sheet8!$G$1:$I$1</c:f>
              <c:strCache>
                <c:ptCount val="3"/>
                <c:pt idx="0">
                  <c:v>Wiki en</c:v>
                </c:pt>
                <c:pt idx="1">
                  <c:v>Wiki Fr</c:v>
                </c:pt>
                <c:pt idx="2">
                  <c:v>Wiki Ht</c:v>
                </c:pt>
              </c:strCache>
            </c:strRef>
          </c:cat>
          <c:val>
            <c:numRef>
              <c:f>Sheet8!$G$3:$I$3</c:f>
              <c:numCache>
                <c:formatCode>0%</c:formatCode>
                <c:ptCount val="3"/>
                <c:pt idx="0">
                  <c:v>0.26041666666666669</c:v>
                </c:pt>
                <c:pt idx="1">
                  <c:v>0.34031413612565448</c:v>
                </c:pt>
                <c:pt idx="2">
                  <c:v>0.58638743455497377</c:v>
                </c:pt>
              </c:numCache>
            </c:numRef>
          </c:val>
          <c:extLst>
            <c:ext xmlns:c16="http://schemas.microsoft.com/office/drawing/2014/chart" uri="{C3380CC4-5D6E-409C-BE32-E72D297353CC}">
              <c16:uniqueId val="{00000000-705A-42A4-8AEE-A0064F9AF073}"/>
            </c:ext>
          </c:extLst>
        </c:ser>
        <c:dLbls>
          <c:showLegendKey val="0"/>
          <c:showVal val="0"/>
          <c:showCatName val="0"/>
          <c:showSerName val="0"/>
          <c:showPercent val="0"/>
          <c:showBubbleSize val="0"/>
        </c:dLbls>
        <c:gapWidth val="219"/>
        <c:overlap val="-27"/>
        <c:axId val="676174319"/>
        <c:axId val="633631711"/>
      </c:barChart>
      <c:catAx>
        <c:axId val="676174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31711"/>
        <c:crosses val="autoZero"/>
        <c:auto val="1"/>
        <c:lblAlgn val="ctr"/>
        <c:lblOffset val="100"/>
        <c:noMultiLvlLbl val="0"/>
      </c:catAx>
      <c:valAx>
        <c:axId val="63363171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4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a:t>Longueur moyenne des articles Wikipédia (nombre de caractères)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Sheet8!$AC$1</c:f>
              <c:strCache>
                <c:ptCount val="1"/>
                <c:pt idx="0">
                  <c:v>longueur moyenne</c:v>
                </c:pt>
              </c:strCache>
            </c:strRef>
          </c:tx>
          <c:spPr>
            <a:solidFill>
              <a:schemeClr val="accent3"/>
            </a:solidFill>
            <a:ln>
              <a:noFill/>
            </a:ln>
            <a:effectLst/>
          </c:spPr>
          <c:invertIfNegative val="0"/>
          <c:cat>
            <c:strRef>
              <c:f>Sheet8!$AB$2:$AB$4</c:f>
              <c:strCache>
                <c:ptCount val="3"/>
                <c:pt idx="0">
                  <c:v>FR</c:v>
                </c:pt>
                <c:pt idx="1">
                  <c:v>EN</c:v>
                </c:pt>
                <c:pt idx="2">
                  <c:v>HT</c:v>
                </c:pt>
              </c:strCache>
            </c:strRef>
          </c:cat>
          <c:val>
            <c:numRef>
              <c:f>Sheet8!$AC$2:$AC$4</c:f>
              <c:numCache>
                <c:formatCode>0.00</c:formatCode>
                <c:ptCount val="3"/>
                <c:pt idx="0">
                  <c:v>9540.6769230769223</c:v>
                </c:pt>
                <c:pt idx="1">
                  <c:v>5654.86</c:v>
                </c:pt>
                <c:pt idx="2">
                  <c:v>2595.7857142857142</c:v>
                </c:pt>
              </c:numCache>
            </c:numRef>
          </c:val>
          <c:extLst>
            <c:ext xmlns:c16="http://schemas.microsoft.com/office/drawing/2014/chart" uri="{C3380CC4-5D6E-409C-BE32-E72D297353CC}">
              <c16:uniqueId val="{00000000-80AF-452A-A049-D676AC420357}"/>
            </c:ext>
          </c:extLst>
        </c:ser>
        <c:dLbls>
          <c:showLegendKey val="0"/>
          <c:showVal val="0"/>
          <c:showCatName val="0"/>
          <c:showSerName val="0"/>
          <c:showPercent val="0"/>
          <c:showBubbleSize val="0"/>
        </c:dLbls>
        <c:gapWidth val="219"/>
        <c:overlap val="-27"/>
        <c:axId val="676172319"/>
        <c:axId val="633628799"/>
      </c:barChart>
      <c:catAx>
        <c:axId val="676172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33628799"/>
        <c:crosses val="autoZero"/>
        <c:auto val="1"/>
        <c:lblAlgn val="ctr"/>
        <c:lblOffset val="100"/>
        <c:noMultiLvlLbl val="0"/>
      </c:catAx>
      <c:valAx>
        <c:axId val="63362879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crossAx val="676172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Sheet2!$I$4:$I$17</cx:f>
        <cx:lvl ptCount="14">
          <cx:pt idx="0">27-30</cx:pt>
          <cx:pt idx="1">30-35</cx:pt>
          <cx:pt idx="2">35-40</cx:pt>
          <cx:pt idx="3">40-45</cx:pt>
          <cx:pt idx="4">45-50</cx:pt>
          <cx:pt idx="5">50-55</cx:pt>
          <cx:pt idx="6">55-60</cx:pt>
          <cx:pt idx="7">60-65</cx:pt>
          <cx:pt idx="8">65-70</cx:pt>
          <cx:pt idx="9">70-75</cx:pt>
          <cx:pt idx="10">75-80</cx:pt>
          <cx:pt idx="11">80-85</cx:pt>
          <cx:pt idx="12">85-90</cx:pt>
          <cx:pt idx="13">90-95</cx:pt>
        </cx:lvl>
      </cx:strDim>
      <cx:numDim type="val">
        <cx:f>Sheet2!$J$4:$J$17</cx:f>
        <cx:lvl ptCount="14" formatCode="Standard">
          <cx:pt idx="0">5</cx:pt>
          <cx:pt idx="1">4</cx:pt>
          <cx:pt idx="2">9</cx:pt>
          <cx:pt idx="3">10</cx:pt>
          <cx:pt idx="4">10</cx:pt>
          <cx:pt idx="5">14</cx:pt>
          <cx:pt idx="6">10</cx:pt>
          <cx:pt idx="7">11</cx:pt>
          <cx:pt idx="8">16</cx:pt>
          <cx:pt idx="9">11</cx:pt>
          <cx:pt idx="10">14</cx:pt>
          <cx:pt idx="11">6</cx:pt>
          <cx:pt idx="12">4</cx:pt>
          <cx:pt idx="13">4</cx:pt>
        </cx:lvl>
      </cx:numDim>
    </cx:data>
  </cx:chartData>
  <cx:chart>
    <cx:plotArea>
      <cx:plotAreaRegion>
        <cx:series layoutId="funnel" uniqueId="{4B5880B2-5563-4A26-B43B-FA57467B6545}">
          <cx:tx>
            <cx:txData>
              <cx:f>Sheet2!$J$3</cx:f>
              <cx:v>Nb</cx:v>
            </cx:txData>
          </cx:tx>
          <cx:dataLabels>
            <cx:txPr>
              <a:bodyPr spcFirstLastPara="1" vertOverflow="ellipsis" horzOverflow="overflow" wrap="square" lIns="0" tIns="0" rIns="0" bIns="0" anchor="ctr" anchorCtr="1"/>
              <a:lstStyle/>
              <a:p>
                <a:pPr algn="ctr" rtl="0">
                  <a:defRPr sz="1000">
                    <a:solidFill>
                      <a:schemeClr val="bg1"/>
                    </a:solidFill>
                  </a:defRPr>
                </a:pPr>
                <a:endParaRPr lang="fr-FR" sz="1000" b="0" i="0" u="none" strike="noStrike" baseline="0">
                  <a:solidFill>
                    <a:schemeClr val="bg1"/>
                  </a:solidFill>
                  <a:latin typeface="Calisto MT"/>
                </a:endParaRPr>
              </a:p>
            </cx:txPr>
            <cx:visibility seriesName="0" categoryName="0" value="1"/>
          </cx:dataLabels>
          <cx:dataId val="0"/>
        </cx:series>
      </cx:plotAreaRegion>
      <cx:axis id="0">
        <cx:catScaling gapWidth="0.0599999987"/>
        <cx:tickLabels/>
        <cx:txPr>
          <a:bodyPr spcFirstLastPara="1" vertOverflow="ellipsis" horzOverflow="overflow" wrap="square" lIns="0" tIns="0" rIns="0" bIns="0" anchor="ctr" anchorCtr="1"/>
          <a:lstStyle/>
          <a:p>
            <a:pPr algn="ctr" rtl="0">
              <a:defRPr sz="1000"/>
            </a:pPr>
            <a:endParaRPr lang="fr-FR" sz="1000" b="0" i="0" u="none" strike="noStrike" baseline="0">
              <a:solidFill>
                <a:prstClr val="black">
                  <a:lumMod val="65000"/>
                  <a:lumOff val="35000"/>
                </a:prstClr>
              </a:solidFill>
              <a:latin typeface="Calisto MT"/>
            </a:endParaRPr>
          </a:p>
        </cx:txPr>
      </cx:axis>
    </cx:plotArea>
  </cx:chart>
</cx: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withinLinearReversed" id="23">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1">
  <a:schemeClr val="accent1"/>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02/02/2021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‹N°›</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02/02/2021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‹N°›</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‹N°›</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1.jpe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jpe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hyperlink" Target="https://programminghistorian.org/en/lessons/intro-to-linked-da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microsoft.com/office/2014/relationships/chartEx" Target="../charts/chartEx1.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florvilhaveson.fr.gd/"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224592" y="2399513"/>
            <a:ext cx="8459235" cy="2064264"/>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3" y="538437"/>
            <a:ext cx="8951495" cy="1323439"/>
          </a:xfrm>
          <a:prstGeom prst="rect">
            <a:avLst/>
          </a:prstGeom>
        </p:spPr>
        <p:txBody>
          <a:bodyPr wrap="square">
            <a:spAutoFit/>
          </a:bodyPr>
          <a:lstStyle/>
          <a:p>
            <a:pPr algn="ctr"/>
            <a:r>
              <a:rPr lang="fr-FR" sz="4000" b="1" dirty="0">
                <a:highlight>
                  <a:srgbClr val="FFFFFF"/>
                </a:highlight>
                <a:latin typeface="+mj-lt"/>
              </a:rPr>
              <a:t>Approches Sociales et Historiques des Littératures des Suds</a:t>
            </a:r>
          </a:p>
        </p:txBody>
      </p:sp>
      <p:sp>
        <p:nvSpPr>
          <p:cNvPr id="21" name="Rectangle 20">
            <a:extLst>
              <a:ext uri="{FF2B5EF4-FFF2-40B4-BE49-F238E27FC236}">
                <a16:creationId xmlns:a16="http://schemas.microsoft.com/office/drawing/2014/main" id="{EAFB0EE3-3A71-4283-B0DF-33ADF1CCF664}"/>
              </a:ext>
            </a:extLst>
          </p:cNvPr>
          <p:cNvSpPr/>
          <p:nvPr/>
        </p:nvSpPr>
        <p:spPr>
          <a:xfrm>
            <a:off x="3284565" y="5100415"/>
            <a:ext cx="1528287" cy="1515934"/>
          </a:xfrm>
          <a:prstGeom prst="rect">
            <a:avLst/>
          </a:prstGeom>
          <a:solidFill>
            <a:srgbClr val="44546A">
              <a:alpha val="52157"/>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latin typeface="Corbel" panose="020B0503020204020204" pitchFamily="34" charset="0"/>
              </a:rPr>
              <a:t>Master 2 Humanités </a:t>
            </a:r>
          </a:p>
          <a:p>
            <a:pPr algn="ctr"/>
            <a:r>
              <a:rPr lang="fr-FR" dirty="0">
                <a:latin typeface="Corbel" panose="020B0503020204020204" pitchFamily="34" charset="0"/>
              </a:rPr>
              <a:t>Numériques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03794" y="2353860"/>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normAutofit/>
          </a:bodyPr>
          <a:lstStyle/>
          <a:p>
            <a:r>
              <a:rPr lang="fr-FR" sz="4000" dirty="0"/>
              <a:t>Sources d’enrichissement « auteurs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7" name="TextBox 16">
            <a:extLst>
              <a:ext uri="{FF2B5EF4-FFF2-40B4-BE49-F238E27FC236}">
                <a16:creationId xmlns:a16="http://schemas.microsoft.com/office/drawing/2014/main" id="{5B062532-181F-4A5D-AF68-8F763DF98FAE}"/>
              </a:ext>
            </a:extLst>
          </p:cNvPr>
          <p:cNvSpPr txBox="1"/>
          <p:nvPr/>
        </p:nvSpPr>
        <p:spPr>
          <a:xfrm>
            <a:off x="353881" y="1161711"/>
            <a:ext cx="3538149" cy="646331"/>
          </a:xfrm>
          <a:prstGeom prst="rect">
            <a:avLst/>
          </a:prstGeom>
          <a:noFill/>
        </p:spPr>
        <p:txBody>
          <a:bodyPr wrap="none" rtlCol="0">
            <a:spAutoFit/>
          </a:bodyPr>
          <a:lstStyle/>
          <a:p>
            <a:pPr algn="ctr"/>
            <a:r>
              <a:rPr lang="fr-FR" i="1" dirty="0" err="1"/>
              <a:t>Scrapping</a:t>
            </a:r>
            <a:r>
              <a:rPr lang="fr-FR" dirty="0"/>
              <a:t> de sites de « référence »:</a:t>
            </a:r>
          </a:p>
          <a:p>
            <a:pPr algn="ctr"/>
            <a:r>
              <a:rPr lang="fr-FR" dirty="0"/>
              <a:t>Ile-en-île.org, Spla.pro</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3"/>
          <a:stretch>
            <a:fillRect/>
          </a:stretch>
        </p:blipFill>
        <p:spPr>
          <a:xfrm>
            <a:off x="914659" y="2370492"/>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4"/>
          <a:stretch>
            <a:fillRect/>
          </a:stretch>
        </p:blipFill>
        <p:spPr>
          <a:xfrm>
            <a:off x="1128284" y="2647604"/>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333881" y="1296095"/>
            <a:ext cx="2479590"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250" y="2447295"/>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581583" y="195455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2971" y="2996393"/>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74" y="2833914"/>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8"/>
          <a:stretch>
            <a:fillRect/>
          </a:stretch>
        </p:blipFill>
        <p:spPr>
          <a:xfrm>
            <a:off x="7332074" y="3150999"/>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9">
            <a:extLst>
              <a:ext uri="{28A0092B-C50C-407E-A947-70E740481C1C}">
                <a14:useLocalDpi xmlns:a14="http://schemas.microsoft.com/office/drawing/2010/main" val="0"/>
              </a:ext>
            </a:extLst>
          </a:blip>
          <a:srcRect l="30935" r="30289" b="79795"/>
          <a:stretch/>
        </p:blipFill>
        <p:spPr>
          <a:xfrm>
            <a:off x="8509814" y="2253679"/>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99506" y="2941848"/>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4048432" y="192579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466260" y="1934747"/>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526015" y="4082235"/>
            <a:ext cx="10095323" cy="167435"/>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985656" y="3346434"/>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430668" y="1311770"/>
            <a:ext cx="3081293" cy="369332"/>
          </a:xfrm>
          <a:prstGeom prst="rect">
            <a:avLst/>
          </a:prstGeom>
          <a:noFill/>
        </p:spPr>
        <p:txBody>
          <a:bodyPr wrap="none" rtlCol="0">
            <a:spAutoFit/>
          </a:bodyPr>
          <a:lstStyle/>
          <a:p>
            <a:pPr algn="ctr"/>
            <a:r>
              <a:rPr lang="fr-FR" dirty="0"/>
              <a:t>Données du Web sémantique</a:t>
            </a:r>
          </a:p>
        </p:txBody>
      </p:sp>
      <p:pic>
        <p:nvPicPr>
          <p:cNvPr id="73" name="Graphic 72">
            <a:extLst>
              <a:ext uri="{FF2B5EF4-FFF2-40B4-BE49-F238E27FC236}">
                <a16:creationId xmlns:a16="http://schemas.microsoft.com/office/drawing/2014/main" id="{6D516A39-72ED-4EA8-9410-E83FA39EDE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98399" y="4898688"/>
            <a:ext cx="932269" cy="932269"/>
          </a:xfrm>
          <a:prstGeom prst="rect">
            <a:avLst/>
          </a:prstGeom>
        </p:spPr>
      </p:pic>
      <p:pic>
        <p:nvPicPr>
          <p:cNvPr id="79" name="Graphic 78">
            <a:extLst>
              <a:ext uri="{FF2B5EF4-FFF2-40B4-BE49-F238E27FC236}">
                <a16:creationId xmlns:a16="http://schemas.microsoft.com/office/drawing/2014/main" id="{2075718C-0E95-4985-BA3B-13E6F5FC1C6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4069" y="4930195"/>
            <a:ext cx="796907" cy="796907"/>
          </a:xfrm>
          <a:prstGeom prst="rect">
            <a:avLst/>
          </a:prstGeom>
        </p:spPr>
      </p:pic>
      <p:pic>
        <p:nvPicPr>
          <p:cNvPr id="81" name="Graphic 80">
            <a:extLst>
              <a:ext uri="{FF2B5EF4-FFF2-40B4-BE49-F238E27FC236}">
                <a16:creationId xmlns:a16="http://schemas.microsoft.com/office/drawing/2014/main" id="{E0D011D8-9F33-43C8-9C0C-FDA5A75854D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42432" y="4930196"/>
            <a:ext cx="794936" cy="794936"/>
          </a:xfrm>
          <a:prstGeom prst="rect">
            <a:avLst/>
          </a:prstGeom>
        </p:spPr>
      </p:pic>
      <p:sp>
        <p:nvSpPr>
          <p:cNvPr id="83" name="Titre 1">
            <a:extLst>
              <a:ext uri="{FF2B5EF4-FFF2-40B4-BE49-F238E27FC236}">
                <a16:creationId xmlns:a16="http://schemas.microsoft.com/office/drawing/2014/main" id="{FBCB660B-633E-4A4C-9CA7-47B0E0B6F803}"/>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paradigme</a:t>
            </a:r>
          </a:p>
        </p:txBody>
      </p:sp>
      <p:sp>
        <p:nvSpPr>
          <p:cNvPr id="82" name="Oval 81">
            <a:extLst>
              <a:ext uri="{FF2B5EF4-FFF2-40B4-BE49-F238E27FC236}">
                <a16:creationId xmlns:a16="http://schemas.microsoft.com/office/drawing/2014/main" id="{2FF0FB8A-9A52-4E53-A8C7-5A80A56DA3CD}"/>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Graphic 84">
            <a:extLst>
              <a:ext uri="{FF2B5EF4-FFF2-40B4-BE49-F238E27FC236}">
                <a16:creationId xmlns:a16="http://schemas.microsoft.com/office/drawing/2014/main" id="{A17024D6-2896-4803-973F-A85AC3B970D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03049" y="4980867"/>
            <a:ext cx="796907" cy="796907"/>
          </a:xfrm>
          <a:prstGeom prst="rect">
            <a:avLst/>
          </a:prstGeom>
        </p:spPr>
      </p:pic>
      <p:sp>
        <p:nvSpPr>
          <p:cNvPr id="84" name="Rectangle 83">
            <a:extLst>
              <a:ext uri="{FF2B5EF4-FFF2-40B4-BE49-F238E27FC236}">
                <a16:creationId xmlns:a16="http://schemas.microsoft.com/office/drawing/2014/main" id="{878FE66C-BE3A-4D22-82F1-A905130A9182}"/>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Arrow: Right 85">
            <a:extLst>
              <a:ext uri="{FF2B5EF4-FFF2-40B4-BE49-F238E27FC236}">
                <a16:creationId xmlns:a16="http://schemas.microsoft.com/office/drawing/2014/main" id="{EFEC5539-2623-430A-9E6B-52D6DBBFFD26}"/>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86">
            <a:extLst>
              <a:ext uri="{FF2B5EF4-FFF2-40B4-BE49-F238E27FC236}">
                <a16:creationId xmlns:a16="http://schemas.microsoft.com/office/drawing/2014/main" id="{EB183CFF-AFE2-49E0-9A22-7245FC4079EB}"/>
              </a:ext>
            </a:extLst>
          </p:cNvPr>
          <p:cNvSpPr txBox="1"/>
          <p:nvPr/>
        </p:nvSpPr>
        <p:spPr>
          <a:xfrm>
            <a:off x="2098850" y="5907494"/>
            <a:ext cx="1553630" cy="369332"/>
          </a:xfrm>
          <a:prstGeom prst="rect">
            <a:avLst/>
          </a:prstGeom>
          <a:noFill/>
        </p:spPr>
        <p:txBody>
          <a:bodyPr wrap="none" rtlCol="0">
            <a:spAutoFit/>
          </a:bodyPr>
          <a:lstStyle/>
          <a:p>
            <a:r>
              <a:rPr lang="fr-FR" dirty="0"/>
              <a:t>Contenu Web</a:t>
            </a:r>
          </a:p>
        </p:txBody>
      </p:sp>
      <p:sp>
        <p:nvSpPr>
          <p:cNvPr id="89" name="TextBox 88">
            <a:extLst>
              <a:ext uri="{FF2B5EF4-FFF2-40B4-BE49-F238E27FC236}">
                <a16:creationId xmlns:a16="http://schemas.microsoft.com/office/drawing/2014/main" id="{2B5B87D7-DAE1-4083-9771-8B09138F76EA}"/>
              </a:ext>
            </a:extLst>
          </p:cNvPr>
          <p:cNvSpPr txBox="1"/>
          <p:nvPr/>
        </p:nvSpPr>
        <p:spPr>
          <a:xfrm>
            <a:off x="4472217" y="5970789"/>
            <a:ext cx="6556026" cy="369332"/>
          </a:xfrm>
          <a:prstGeom prst="rect">
            <a:avLst/>
          </a:prstGeom>
          <a:noFill/>
        </p:spPr>
        <p:txBody>
          <a:bodyPr wrap="none" rtlCol="0">
            <a:spAutoFit/>
          </a:bodyPr>
          <a:lstStyle/>
          <a:p>
            <a:r>
              <a:rPr lang="fr-FR" dirty="0"/>
              <a:t>Réseaux d’auteurs </a:t>
            </a:r>
            <a:r>
              <a:rPr lang="fr-FR" dirty="0">
                <a:sym typeface="Wingdings" panose="05000000000000000000" pitchFamily="2" charset="2"/>
              </a:rPr>
              <a:t></a:t>
            </a:r>
            <a:r>
              <a:rPr lang="fr-FR" dirty="0"/>
              <a:t> production Web + imprimés + évènements</a:t>
            </a:r>
          </a:p>
        </p:txBody>
      </p:sp>
      <p:pic>
        <p:nvPicPr>
          <p:cNvPr id="90" name="Graphic 89">
            <a:extLst>
              <a:ext uri="{FF2B5EF4-FFF2-40B4-BE49-F238E27FC236}">
                <a16:creationId xmlns:a16="http://schemas.microsoft.com/office/drawing/2014/main" id="{263ED50D-084E-46CB-A7A3-DCA1FF278E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6854" y="5006930"/>
            <a:ext cx="673832" cy="673832"/>
          </a:xfrm>
          <a:prstGeom prst="rect">
            <a:avLst/>
          </a:prstGeom>
        </p:spPr>
      </p:pic>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59306" y="2337010"/>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48597950"/>
              </p:ext>
            </p:extLst>
          </p:nvPr>
        </p:nvGraphicFramePr>
        <p:xfrm>
          <a:off x="833604" y="2039808"/>
          <a:ext cx="9580612" cy="347472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i="1" dirty="0" err="1"/>
                        <a:t>Scrapping</a:t>
                      </a:r>
                      <a:r>
                        <a:rPr lang="fr-FR" dirty="0"/>
                        <a:t> de sites de « référence »</a:t>
                      </a:r>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nchor="ctr">
                    <a:lnT w="25400" cmpd="sng">
                      <a:noFill/>
                    </a:lnT>
                  </a:tcPr>
                </a:tc>
                <a:tc>
                  <a:txBody>
                    <a:bodyPr/>
                    <a:lstStyle/>
                    <a:p>
                      <a:pPr algn="l"/>
                      <a:r>
                        <a:rPr lang="fr-FR" dirty="0"/>
                        <a:t>- Très peu formatées</a:t>
                      </a:r>
                    </a:p>
                    <a:p>
                      <a:pPr marL="0" indent="0" algn="l">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pPr algn="l"/>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nchor="ct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Références Web</a:t>
                      </a:r>
                    </a:p>
                  </a:txBody>
                  <a:tcPr/>
                </a:tc>
                <a:tc>
                  <a:txBody>
                    <a:bodyPr/>
                    <a:lstStyle/>
                    <a:p>
                      <a:pPr marL="0" indent="0" algn="l">
                        <a:buFontTx/>
                        <a:buNone/>
                      </a:pPr>
                      <a:r>
                        <a:rPr lang="fr-FR" dirty="0"/>
                        <a:t>- Profils auteurs </a:t>
                      </a:r>
                    </a:p>
                    <a:p>
                      <a:pPr marL="0" indent="0" algn="l">
                        <a:buFontTx/>
                        <a:buNone/>
                      </a:pPr>
                      <a:r>
                        <a:rPr lang="fr-FR" dirty="0"/>
                        <a:t>- Productions</a:t>
                      </a:r>
                    </a:p>
                    <a:p>
                      <a:pPr marL="0" indent="0" algn="l">
                        <a:buFontTx/>
                        <a:buNone/>
                      </a:pPr>
                      <a:r>
                        <a:rPr lang="fr-FR" dirty="0"/>
                        <a:t>- Évènements + liens</a:t>
                      </a:r>
                    </a:p>
                  </a:txBody>
                  <a:tcPr/>
                </a:tc>
                <a:tc>
                  <a:txBody>
                    <a:bodyPr/>
                    <a:lstStyle/>
                    <a:p>
                      <a:pPr marL="0" indent="0" algn="l">
                        <a:buFontTx/>
                        <a:buNone/>
                      </a:pPr>
                      <a:r>
                        <a:rPr lang="fr-FR" dirty="0"/>
                        <a:t>- Profils auteurs </a:t>
                      </a:r>
                    </a:p>
                    <a:p>
                      <a:pPr marL="0" indent="0" algn="l">
                        <a:buFontTx/>
                        <a:buNone/>
                      </a:pPr>
                      <a:r>
                        <a:rPr lang="fr-FR" dirty="0"/>
                        <a:t>- Bibliographies</a:t>
                      </a:r>
                    </a:p>
                    <a:p>
                      <a:pPr marL="0" indent="0" algn="l">
                        <a:buFontTx/>
                        <a:buNone/>
                      </a:pPr>
                      <a:r>
                        <a:rPr lang="fr-FR" dirty="0"/>
                        <a:t>- 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pPr algn="l"/>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pPr algn="l"/>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pPr algn="l"/>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548537"/>
            <a:ext cx="10960510" cy="794935"/>
          </a:xfrm>
        </p:spPr>
        <p:txBody>
          <a:bodyPr>
            <a:normAutofit/>
          </a:bodyPr>
          <a:lstStyle/>
          <a:p>
            <a:r>
              <a:rPr lang="fr-FR" sz="4000" dirty="0"/>
              <a:t>Autres sources potentielles</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4" name="Oval 33">
            <a:extLst>
              <a:ext uri="{FF2B5EF4-FFF2-40B4-BE49-F238E27FC236}">
                <a16:creationId xmlns:a16="http://schemas.microsoft.com/office/drawing/2014/main" id="{DBAD19A9-C77F-4A12-AE3E-A30072193DC8}"/>
              </a:ext>
            </a:extLst>
          </p:cNvPr>
          <p:cNvSpPr/>
          <p:nvPr/>
        </p:nvSpPr>
        <p:spPr>
          <a:xfrm>
            <a:off x="287174" y="983122"/>
            <a:ext cx="2490730" cy="26038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2285989" y="1668252"/>
            <a:ext cx="2154827" cy="21308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286135" y="243621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528825" y="1066611"/>
            <a:ext cx="5073267" cy="3416320"/>
          </a:xfrm>
          <a:prstGeom prst="rect">
            <a:avLst/>
          </a:prstGeom>
          <a:noFill/>
        </p:spPr>
        <p:txBody>
          <a:bodyPr wrap="square" rtlCol="0">
            <a:spAutoFit/>
          </a:bodyPr>
          <a:lstStyle/>
          <a:p>
            <a:r>
              <a:rPr lang="fr-FR" dirty="0"/>
              <a:t>Meta-auteurs Excel : 31 auteurs</a:t>
            </a:r>
          </a:p>
          <a:p>
            <a:pPr marL="285750" indent="-285750">
              <a:buFont typeface="Arial" panose="020B0604020202020204" pitchFamily="34" charset="0"/>
              <a:buChar char="•"/>
            </a:pPr>
            <a:r>
              <a:rPr lang="fr-FR" dirty="0"/>
              <a:t>17 VIAF</a:t>
            </a:r>
          </a:p>
          <a:p>
            <a:pPr marL="285750" indent="-285750">
              <a:buFont typeface="Arial" panose="020B0604020202020204" pitchFamily="34" charset="0"/>
              <a:buChar char="•"/>
            </a:pPr>
            <a:r>
              <a:rPr lang="fr-FR" dirty="0"/>
              <a:t>14 BNF</a:t>
            </a:r>
          </a:p>
          <a:p>
            <a:r>
              <a:rPr lang="fr-FR" dirty="0"/>
              <a:t>Meta-final : 274 auteurs</a:t>
            </a:r>
          </a:p>
          <a:p>
            <a:pPr marL="285750" indent="-285750">
              <a:buFont typeface="Arial" panose="020B0604020202020204" pitchFamily="34" charset="0"/>
              <a:buChar char="•"/>
            </a:pPr>
            <a:r>
              <a:rPr lang="fr-FR" dirty="0"/>
              <a:t>74 VIAF</a:t>
            </a:r>
          </a:p>
          <a:p>
            <a:pPr marL="285750" indent="-285750">
              <a:buFont typeface="Arial" panose="020B0604020202020204" pitchFamily="34" charset="0"/>
              <a:buChar char="•"/>
            </a:pPr>
            <a:r>
              <a:rPr lang="fr-FR" dirty="0"/>
              <a:t>86 BNF</a:t>
            </a:r>
          </a:p>
          <a:p>
            <a:endParaRPr lang="fr-FR" dirty="0"/>
          </a:p>
          <a:p>
            <a:r>
              <a:rPr lang="fr-FR" dirty="0"/>
              <a:t>MAIS… </a:t>
            </a:r>
          </a:p>
          <a:p>
            <a:pPr marL="285750" indent="-285750">
              <a:buFont typeface="Arial" panose="020B0604020202020204" pitchFamily="34" charset="0"/>
              <a:buChar char="•"/>
            </a:pPr>
            <a:r>
              <a:rPr lang="fr-FR" dirty="0"/>
              <a:t>Présence de 44 doublons </a:t>
            </a:r>
          </a:p>
          <a:p>
            <a:pPr marL="285750" indent="-285750">
              <a:buFont typeface="Arial" panose="020B0604020202020204" pitchFamily="34" charset="0"/>
              <a:buChar char="•"/>
            </a:pPr>
            <a:r>
              <a:rPr lang="fr-FR" dirty="0"/>
              <a:t>Et parfois peu d’informations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 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681" y="4692115"/>
            <a:ext cx="878105" cy="621699"/>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5480286" y="4702328"/>
            <a:ext cx="51703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prstClr val="black"/>
                </a:solidFill>
                <a:latin typeface="Calisto MT"/>
                <a:sym typeface="Wingdings" panose="05000000000000000000" pitchFamily="2" charset="2"/>
              </a:rPr>
              <a:t>Notre proposition </a:t>
            </a:r>
            <a:r>
              <a:rPr lang="fr-FR" dirty="0">
                <a:solidFill>
                  <a:prstClr val="black"/>
                </a:solidFill>
                <a:latin typeface="Calisto MT"/>
                <a:sym typeface="Wingdings" panose="05000000000000000000" pitchFamily="2" charset="2"/>
              </a:rPr>
              <a:t>: i</a:t>
            </a:r>
            <a:r>
              <a:rPr kumimoji="0" lang="fr-FR" sz="1800" b="0" i="0" u="none" strike="noStrike" kern="1200" cap="none" spc="0" normalizeH="0" baseline="0" noProof="0" dirty="0" err="1">
                <a:ln>
                  <a:noFill/>
                </a:ln>
                <a:solidFill>
                  <a:prstClr val="black"/>
                </a:solidFill>
                <a:effectLst/>
                <a:uLnTx/>
                <a:uFillTx/>
                <a:latin typeface="Calisto MT"/>
                <a:ea typeface="+mn-ea"/>
                <a:cs typeface="+mn-cs"/>
                <a:sym typeface="Wingdings" panose="05000000000000000000" pitchFamily="2" charset="2"/>
              </a:rPr>
              <a:t>nterroger</a:t>
            </a:r>
            <a:r>
              <a:rPr kumimoji="0" lang="fr-FR" sz="1800" b="0" i="0" u="none" strike="noStrike" kern="1200" cap="none" spc="0" normalizeH="0" baseline="0" noProof="0" dirty="0">
                <a:ln>
                  <a:noFill/>
                </a:ln>
                <a:solidFill>
                  <a:prstClr val="black"/>
                </a:solidFill>
                <a:effectLst/>
                <a:uLnTx/>
                <a:uFillTx/>
                <a:latin typeface="Calisto MT"/>
                <a:ea typeface="+mn-ea"/>
                <a:cs typeface="+mn-cs"/>
                <a:sym typeface="Wingdings" panose="05000000000000000000" pitchFamily="2" charset="2"/>
              </a:rPr>
              <a:t> le Wikidata via « OpenRefine » et d’une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
        <p:nvSpPr>
          <p:cNvPr id="3" name="Rectangle 2">
            <a:extLst>
              <a:ext uri="{FF2B5EF4-FFF2-40B4-BE49-F238E27FC236}">
                <a16:creationId xmlns:a16="http://schemas.microsoft.com/office/drawing/2014/main" id="{72BCA730-778D-45C6-9C75-64B091A61640}"/>
              </a:ext>
            </a:extLst>
          </p:cNvPr>
          <p:cNvSpPr/>
          <p:nvPr/>
        </p:nvSpPr>
        <p:spPr>
          <a:xfrm>
            <a:off x="5480286" y="5659876"/>
            <a:ext cx="6739613" cy="369332"/>
          </a:xfrm>
          <a:prstGeom prst="rect">
            <a:avLst/>
          </a:prstGeom>
        </p:spPr>
        <p:txBody>
          <a:bodyPr wrap="square">
            <a:spAutoFit/>
          </a:bodyPr>
          <a:lstStyle/>
          <a:p>
            <a:r>
              <a:rPr lang="fr-FR" dirty="0">
                <a:hlinkClick r:id="rId4"/>
              </a:rPr>
              <a:t>Introduction aux données liées avec </a:t>
            </a:r>
            <a:r>
              <a:rPr lang="fr-FR" dirty="0" err="1">
                <a:hlinkClick r:id="rId4"/>
              </a:rPr>
              <a:t>OpenRefine</a:t>
            </a:r>
            <a:endParaRPr lang="fr-FR" dirty="0"/>
          </a:p>
        </p:txBody>
      </p:sp>
      <p:pic>
        <p:nvPicPr>
          <p:cNvPr id="7" name="Picture 6" descr="Diagram&#10;&#10;Description automatically generated">
            <a:extLst>
              <a:ext uri="{FF2B5EF4-FFF2-40B4-BE49-F238E27FC236}">
                <a16:creationId xmlns:a16="http://schemas.microsoft.com/office/drawing/2014/main" id="{E753464F-D5D3-4325-AC35-C7C12E5808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082" y="3839319"/>
            <a:ext cx="3817744" cy="3018681"/>
          </a:xfrm>
          <a:prstGeom prst="rect">
            <a:avLst/>
          </a:prstGeom>
        </p:spPr>
      </p:pic>
      <p:pic>
        <p:nvPicPr>
          <p:cNvPr id="13" name="Picture 2" descr="The Programming Historian | Programming Historian">
            <a:extLst>
              <a:ext uri="{FF2B5EF4-FFF2-40B4-BE49-F238E27FC236}">
                <a16:creationId xmlns:a16="http://schemas.microsoft.com/office/drawing/2014/main" id="{E38B18BD-0CB3-4B33-A250-3948874231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84865" y="5659876"/>
            <a:ext cx="477301" cy="4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13</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699" y="322727"/>
            <a:ext cx="10627745" cy="623400"/>
          </a:xfrm>
        </p:spPr>
        <p:txBody>
          <a:bodyPr>
            <a:normAutofit fontScale="90000"/>
          </a:bodyPr>
          <a:lstStyle/>
          <a:p>
            <a:r>
              <a:rPr lang="fr-FR" dirty="0"/>
              <a:t>Explicitation de la requête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8012407" y="449381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699" y="4693989"/>
            <a:ext cx="8264257" cy="1846659"/>
          </a:xfrm>
          <a:prstGeom prst="rect">
            <a:avLst/>
          </a:prstGeom>
          <a:noFill/>
        </p:spPr>
        <p:txBody>
          <a:bodyPr wrap="square" rtlCol="0">
            <a:spAutoFit/>
          </a:bodyPr>
          <a:lstStyle/>
          <a:p>
            <a:r>
              <a:rPr lang="fr-FR" dirty="0"/>
              <a:t>Critères retenus : </a:t>
            </a:r>
          </a:p>
          <a:p>
            <a:pPr marL="457200" indent="-457200">
              <a:buFont typeface="Arial" panose="020B0604020202020204" pitchFamily="34" charset="0"/>
              <a:buChar char="•"/>
            </a:pPr>
            <a:r>
              <a:rPr lang="fr-FR" dirty="0"/>
              <a:t>être né après 1920, </a:t>
            </a:r>
          </a:p>
          <a:p>
            <a:pPr marL="457200" indent="-457200">
              <a:buFont typeface="Arial" panose="020B0604020202020204" pitchFamily="34" charset="0"/>
              <a:buChar char="•"/>
            </a:pPr>
            <a:r>
              <a:rPr lang="fr-FR" dirty="0"/>
              <a:t>être originaire d’Haïti, </a:t>
            </a:r>
          </a:p>
          <a:p>
            <a:pPr marL="457200" indent="-457200">
              <a:buFont typeface="Arial" panose="020B0604020202020204" pitchFamily="34" charset="0"/>
              <a:buChar char="•"/>
            </a:pPr>
            <a:r>
              <a:rPr lang="fr-FR" dirty="0"/>
              <a:t>occuper une fonction littéraire. </a:t>
            </a:r>
          </a:p>
          <a:p>
            <a:endParaRPr lang="fr-FR" dirty="0">
              <a:sym typeface="Wingdings" panose="05000000000000000000" pitchFamily="2" charset="2"/>
            </a:endParaRPr>
          </a:p>
          <a:p>
            <a:r>
              <a:rPr lang="fr-FR" sz="2400" dirty="0">
                <a:sym typeface="Wingdings" panose="05000000000000000000" pitchFamily="2" charset="2"/>
              </a:rPr>
              <a:t></a:t>
            </a:r>
            <a:r>
              <a:rPr lang="fr-FR" sz="24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20" name="Picture 9">
            <a:extLst>
              <a:ext uri="{FF2B5EF4-FFF2-40B4-BE49-F238E27FC236}">
                <a16:creationId xmlns:a16="http://schemas.microsoft.com/office/drawing/2014/main" id="{97AB2217-0EEA-4C72-B8D5-8FE0175D56A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440842" y="514462"/>
            <a:ext cx="10217755" cy="711204"/>
          </a:xfrm>
        </p:spPr>
        <p:txBody>
          <a:bodyPr>
            <a:normAutofit/>
          </a:bodyPr>
          <a:lstStyle/>
          <a:p>
            <a:r>
              <a:rPr lang="fr-FR" sz="4000" dirty="0"/>
              <a:t>Consolidation des données</a:t>
            </a:r>
          </a:p>
        </p:txBody>
      </p:sp>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067591" y="1601958"/>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379" y="2805244"/>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712894" y="2845198"/>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2571379" y="3809909"/>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d’auteurs haïtiens</a:t>
            </a:r>
          </a:p>
        </p:txBody>
      </p:sp>
      <p:pic>
        <p:nvPicPr>
          <p:cNvPr id="12" name="Picture 7">
            <a:extLst>
              <a:ext uri="{FF2B5EF4-FFF2-40B4-BE49-F238E27FC236}">
                <a16:creationId xmlns:a16="http://schemas.microsoft.com/office/drawing/2014/main" id="{B64B13DB-3DD5-4A7A-BC24-726B0B95E6C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138517" y="272166"/>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5" name="Picture 7">
            <a:extLst>
              <a:ext uri="{FF2B5EF4-FFF2-40B4-BE49-F238E27FC236}">
                <a16:creationId xmlns:a16="http://schemas.microsoft.com/office/drawing/2014/main" id="{20704D56-B914-4721-AC92-6498B7283AD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290884"/>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1699" y="3127413"/>
            <a:ext cx="3849753" cy="1200329"/>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tels que : </a:t>
            </a:r>
          </a:p>
          <a:p>
            <a:r>
              <a:rPr lang="fr-FR" dirty="0"/>
              <a:t>- ORCID</a:t>
            </a:r>
          </a:p>
          <a:p>
            <a:r>
              <a:rPr lang="fr-FR" dirty="0"/>
              <a:t>- Open Library</a:t>
            </a:r>
          </a:p>
        </p:txBody>
      </p:sp>
      <p:pic>
        <p:nvPicPr>
          <p:cNvPr id="17" name="Picture 7">
            <a:extLst>
              <a:ext uri="{FF2B5EF4-FFF2-40B4-BE49-F238E27FC236}">
                <a16:creationId xmlns:a16="http://schemas.microsoft.com/office/drawing/2014/main" id="{35B70D56-891E-4197-B0F7-4255EA4338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402610"/>
            <a:ext cx="8520600" cy="623400"/>
          </a:xfrm>
        </p:spPr>
        <p:txBody>
          <a:bodyPr>
            <a:normAutofit fontScale="90000"/>
          </a:bodyPr>
          <a:lstStyle/>
          <a:p>
            <a:r>
              <a:rPr lang="fr-FR" dirty="0"/>
              <a:t>Filtrage du corpus</a:t>
            </a:r>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4B520DDE-249B-48CD-ABA2-33CBDDC91A51}"/>
              </a:ext>
            </a:extLst>
          </p:cNvPr>
          <p:cNvSpPr txBox="1"/>
          <p:nvPr/>
        </p:nvSpPr>
        <p:spPr>
          <a:xfrm>
            <a:off x="356091" y="2543324"/>
            <a:ext cx="10740316" cy="923330"/>
          </a:xfrm>
          <a:prstGeom prst="rect">
            <a:avLst/>
          </a:prstGeom>
          <a:noFill/>
        </p:spPr>
        <p:txBody>
          <a:bodyPr wrap="square" rtlCol="0">
            <a:spAutoFit/>
          </a:bodyPr>
          <a:lstStyle/>
          <a:p>
            <a:r>
              <a:rPr lang="fr-FR" dirty="0"/>
              <a:t>3) Application de filtres plus restrictifs:</a:t>
            </a:r>
          </a:p>
          <a:p>
            <a:pPr marL="285750" indent="-285750">
              <a:buFont typeface="Arial" panose="020B0604020202020204" pitchFamily="34" charset="0"/>
              <a:buChar char="•"/>
            </a:pPr>
            <a:r>
              <a:rPr lang="fr-FR" dirty="0"/>
              <a:t>Débuts d’Internet (à destination du public et des universitaires) : années 1990-2000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olidFill>
                  <a:prstClr val="black"/>
                </a:solidFill>
                <a:latin typeface="Calisto MT"/>
              </a:rPr>
              <a:t>L</a:t>
            </a:r>
            <a:r>
              <a:rPr kumimoji="0" lang="fr-FR" b="0" i="0" u="none" strike="noStrike" kern="1200" cap="none" spc="0" normalizeH="0" baseline="0" noProof="0" dirty="0" err="1">
                <a:ln>
                  <a:noFill/>
                </a:ln>
                <a:solidFill>
                  <a:prstClr val="black"/>
                </a:solidFill>
                <a:effectLst/>
                <a:uLnTx/>
                <a:uFillTx/>
                <a:latin typeface="Calisto MT"/>
                <a:ea typeface="+mn-ea"/>
                <a:cs typeface="+mn-cs"/>
              </a:rPr>
              <a:t>ittéraires</a:t>
            </a:r>
            <a:r>
              <a:rPr kumimoji="0" lang="fr-FR" b="0" i="0" u="none" strike="noStrike" kern="1200" cap="none" spc="0" normalizeH="0" baseline="0" noProof="0" dirty="0">
                <a:ln>
                  <a:noFill/>
                </a:ln>
                <a:solidFill>
                  <a:prstClr val="black"/>
                </a:solidFill>
                <a:effectLst/>
                <a:uLnTx/>
                <a:uFillTx/>
                <a:latin typeface="Calisto MT"/>
                <a:ea typeface="+mn-ea"/>
                <a:cs typeface="+mn-cs"/>
              </a:rPr>
              <a:t> ayant pu avoir recours à Internet pour diffuser leurs travaux et faire leur promotion. </a:t>
            </a:r>
          </a:p>
        </p:txBody>
      </p:sp>
      <p:sp>
        <p:nvSpPr>
          <p:cNvPr id="2" name="Rectangle 1">
            <a:extLst>
              <a:ext uri="{FF2B5EF4-FFF2-40B4-BE49-F238E27FC236}">
                <a16:creationId xmlns:a16="http://schemas.microsoft.com/office/drawing/2014/main" id="{EC595070-72B8-485F-9F41-C3873768C0AB}"/>
              </a:ext>
            </a:extLst>
          </p:cNvPr>
          <p:cNvSpPr/>
          <p:nvPr/>
        </p:nvSpPr>
        <p:spPr>
          <a:xfrm>
            <a:off x="1859309" y="3700172"/>
            <a:ext cx="6747849"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littéraires nés avant 1920, décédés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6091" y="4385777"/>
            <a:ext cx="10479059" cy="1200329"/>
          </a:xfrm>
          <a:prstGeom prst="rect">
            <a:avLst/>
          </a:prstGeom>
          <a:noFill/>
        </p:spPr>
        <p:txBody>
          <a:bodyPr wrap="square" rtlCol="0">
            <a:spAutoFit/>
          </a:bodyPr>
          <a:lstStyle/>
          <a:p>
            <a:r>
              <a:rPr lang="fr-FR" dirty="0"/>
              <a:t>Si la consolidation des données via Wikidata s’est avérée efficace, il demeure que :</a:t>
            </a:r>
          </a:p>
          <a:p>
            <a:pPr marL="285750" indent="-285750">
              <a:buFontTx/>
              <a:buChar char="-"/>
            </a:pPr>
            <a:r>
              <a:rPr lang="fr-FR" dirty="0"/>
              <a:t>22 dates de naissances pu être récupérées manuellement dans les notices biographiques</a:t>
            </a:r>
          </a:p>
          <a:p>
            <a:pPr marL="285750" indent="-285750">
              <a:buFontTx/>
              <a:buChar char="-"/>
            </a:pPr>
            <a:r>
              <a:rPr lang="fr-FR" dirty="0"/>
              <a:t>Et 8 autres grâce au récolement du VIAF</a:t>
            </a:r>
          </a:p>
          <a:p>
            <a:r>
              <a:rPr lang="fr-FR" dirty="0">
                <a:sym typeface="Wingdings" panose="05000000000000000000" pitchFamily="2" charset="2"/>
              </a:rPr>
              <a:t> Il convient donc de mobiliser diverses sources d’enrichissement.</a:t>
            </a:r>
            <a:endParaRPr lang="fr-FR" dirty="0"/>
          </a:p>
        </p:txBody>
      </p:sp>
      <p:sp>
        <p:nvSpPr>
          <p:cNvPr id="3" name="ZoneTexte 2">
            <a:extLst>
              <a:ext uri="{FF2B5EF4-FFF2-40B4-BE49-F238E27FC236}">
                <a16:creationId xmlns:a16="http://schemas.microsoft.com/office/drawing/2014/main" id="{89C299AA-B73A-4A23-9955-14D66C98E951}"/>
              </a:ext>
            </a:extLst>
          </p:cNvPr>
          <p:cNvSpPr txBox="1"/>
          <p:nvPr/>
        </p:nvSpPr>
        <p:spPr>
          <a:xfrm>
            <a:off x="356091" y="1514557"/>
            <a:ext cx="3006437" cy="923330"/>
          </a:xfrm>
          <a:prstGeom prst="rect">
            <a:avLst/>
          </a:prstGeom>
          <a:noFill/>
        </p:spPr>
        <p:txBody>
          <a:bodyPr wrap="square" rtlCol="0">
            <a:spAutoFit/>
          </a:bodyPr>
          <a:lstStyle/>
          <a:p>
            <a:r>
              <a:rPr lang="fr-FR" dirty="0"/>
              <a:t>1) Suppression des doublons</a:t>
            </a:r>
          </a:p>
          <a:p>
            <a:r>
              <a:rPr lang="fr-FR" dirty="0"/>
              <a:t>2) Normalisation du corpus</a:t>
            </a:r>
          </a:p>
          <a:p>
            <a:r>
              <a:rPr lang="fr-FR" dirty="0">
                <a:sym typeface="Wingdings" panose="05000000000000000000" pitchFamily="2" charset="2"/>
              </a:rPr>
              <a:t></a:t>
            </a:r>
            <a:r>
              <a:rPr lang="fr-FR" dirty="0"/>
              <a:t>232 individus uniques</a:t>
            </a:r>
          </a:p>
        </p:txBody>
      </p:sp>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21" name="Rectangle 20">
            <a:extLst>
              <a:ext uri="{FF2B5EF4-FFF2-40B4-BE49-F238E27FC236}">
                <a16:creationId xmlns:a16="http://schemas.microsoft.com/office/drawing/2014/main" id="{C2581158-669E-4A93-B19A-1F74FEF86FDF}"/>
              </a:ext>
            </a:extLst>
          </p:cNvPr>
          <p:cNvSpPr/>
          <p:nvPr/>
        </p:nvSpPr>
        <p:spPr>
          <a:xfrm>
            <a:off x="0" y="773474"/>
            <a:ext cx="12191975" cy="584775"/>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sto MT"/>
                <a:ea typeface="+mn-ea"/>
                <a:cs typeface="+mn-cs"/>
              </a:rPr>
              <a:t>Approches Sociales et Historiques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20</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5792627" y="667839"/>
            <a:ext cx="5144069" cy="2651464"/>
          </a:xfrm>
          <a:prstGeom prst="rect">
            <a:avLst/>
          </a:prstGeom>
          <a:noFill/>
        </p:spPr>
        <p:txBody>
          <a:bodyPr wrap="square" rtlCol="0">
            <a:spAutoFit/>
          </a:bodyPr>
          <a:lstStyle/>
          <a:p>
            <a:r>
              <a:rPr lang="fr-FR" sz="2000" dirty="0"/>
              <a:t>190 individus dont :</a:t>
            </a:r>
          </a:p>
          <a:p>
            <a:pPr marL="285750" indent="-285750">
              <a:buFont typeface="Arial" panose="020B0604020202020204" pitchFamily="34" charset="0"/>
              <a:buChar char="•"/>
            </a:pPr>
            <a:r>
              <a:rPr lang="fr-FR" sz="2000" dirty="0"/>
              <a:t>151 sont renseignés par une notice VIAF</a:t>
            </a:r>
          </a:p>
          <a:p>
            <a:pPr marL="285750" indent="-285750">
              <a:buFont typeface="Arial" panose="020B0604020202020204" pitchFamily="34" charset="0"/>
              <a:buChar char="•"/>
            </a:pPr>
            <a:r>
              <a:rPr lang="fr-FR" sz="2000" dirty="0"/>
              <a:t>142 Wikipédia</a:t>
            </a:r>
          </a:p>
          <a:p>
            <a:pPr marL="285750" indent="-285750">
              <a:buFont typeface="Arial" panose="020B0604020202020204" pitchFamily="34" charset="0"/>
              <a:buChar char="•"/>
            </a:pPr>
            <a:r>
              <a:rPr lang="fr-FR" sz="2000" dirty="0"/>
              <a:t>141 ISNI</a:t>
            </a:r>
          </a:p>
          <a:p>
            <a:pPr marL="285750" indent="-285750">
              <a:buFont typeface="Arial" panose="020B0604020202020204" pitchFamily="34" charset="0"/>
              <a:buChar char="•"/>
            </a:pPr>
            <a:r>
              <a:rPr lang="fr-FR" sz="2000" dirty="0"/>
              <a:t>138 Spla</a:t>
            </a:r>
          </a:p>
          <a:p>
            <a:pPr marL="285750" indent="-285750">
              <a:buFont typeface="Arial" panose="020B0604020202020204" pitchFamily="34" charset="0"/>
              <a:buChar char="•"/>
            </a:pPr>
            <a:r>
              <a:rPr lang="fr-FR" sz="2000" dirty="0"/>
              <a:t>108 Ile-en-île</a:t>
            </a:r>
          </a:p>
          <a:p>
            <a:pPr marL="285750" indent="-285750">
              <a:buFont typeface="Arial" panose="020B0604020202020204" pitchFamily="34" charset="0"/>
              <a:buChar char="•"/>
            </a:pPr>
            <a:r>
              <a:rPr lang="fr-FR" sz="2000" dirty="0"/>
              <a:t>2 ORCID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3938489956"/>
              </p:ext>
            </p:extLst>
          </p:nvPr>
        </p:nvGraphicFramePr>
        <p:xfrm>
          <a:off x="5747192" y="2990309"/>
          <a:ext cx="5144070" cy="3098765"/>
        </p:xfrm>
        <a:graphic>
          <a:graphicData uri="http://schemas.openxmlformats.org/drawingml/2006/table">
            <a:tbl>
              <a:tblPr firstRow="1" bandRow="1">
                <a:tableStyleId>{5C22544A-7EE6-4342-B048-85BDC9FD1C3A}</a:tableStyleId>
              </a:tblPr>
              <a:tblGrid>
                <a:gridCol w="2572035">
                  <a:extLst>
                    <a:ext uri="{9D8B030D-6E8A-4147-A177-3AD203B41FA5}">
                      <a16:colId xmlns:a16="http://schemas.microsoft.com/office/drawing/2014/main" val="3217910626"/>
                    </a:ext>
                  </a:extLst>
                </a:gridCol>
                <a:gridCol w="2572035">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Nbre de données obtenues</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61098" y="338845"/>
            <a:ext cx="5015106" cy="1212513"/>
          </a:xfrm>
        </p:spPr>
        <p:txBody>
          <a:bodyPr>
            <a:normAutofit fontScale="90000"/>
          </a:bodyPr>
          <a:lstStyle/>
          <a:p>
            <a:r>
              <a:rPr lang="fr-FR" dirty="0"/>
              <a:t>Le corpus final en quelques chiffres clés</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668716" y="2113365"/>
            <a:ext cx="4707488" cy="3975709"/>
          </a:xfrm>
          <a:prstGeom prst="rect">
            <a:avLst/>
          </a:prstGeom>
        </p:spPr>
      </p:pic>
      <p:pic>
        <p:nvPicPr>
          <p:cNvPr id="7" name="Picture 7">
            <a:extLst>
              <a:ext uri="{FF2B5EF4-FFF2-40B4-BE49-F238E27FC236}">
                <a16:creationId xmlns:a16="http://schemas.microsoft.com/office/drawing/2014/main" id="{28730ED8-45BD-4B29-A642-2D35331E02D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31" y="375894"/>
            <a:ext cx="10515600" cy="794935"/>
          </a:xfrm>
        </p:spPr>
        <p:txBody>
          <a:bodyPr>
            <a:normAutofit/>
          </a:bodyPr>
          <a:lstStyle/>
          <a:p>
            <a:r>
              <a:rPr lang="fr-FR" sz="4000" dirty="0"/>
              <a:t>Mieux décrire les auteurs émergeants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516323"/>
            <a:ext cx="10515600" cy="1113627"/>
          </a:xfrm>
        </p:spPr>
        <p:txBody>
          <a:bodyPr>
            <a:normAutofit lnSpcReduction="10000"/>
          </a:bodyPr>
          <a:lstStyle/>
          <a:p>
            <a:r>
              <a:rPr lang="fr-FR" sz="2000" dirty="0"/>
              <a:t>Une littérature en train de se faire, peu normalisée…</a:t>
            </a:r>
          </a:p>
          <a:p>
            <a:r>
              <a:rPr lang="fr-FR" sz="2000" dirty="0"/>
              <a:t>Un « crawl » est un flot de données qui risque sans indexation de ne pas permettre d’analyses</a:t>
            </a:r>
          </a:p>
          <a:p>
            <a:r>
              <a:rPr lang="fr-FR" sz="2000" dirty="0"/>
              <a:t>Une multitude de canaux, une multitude de discours…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136601"/>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1469248"/>
          </a:xfrm>
          <a:prstGeom prst="rect">
            <a:avLst/>
          </a:prstGeom>
          <a:noFill/>
        </p:spPr>
        <p:txBody>
          <a:bodyPr wrap="square" rtlCol="0">
            <a:spAutoFit/>
          </a:bodyPr>
          <a:lstStyle/>
          <a:p>
            <a:pPr>
              <a:lnSpc>
                <a:spcPct val="114000"/>
              </a:lnSpc>
            </a:pPr>
            <a:r>
              <a:rPr lang="fr-FR" sz="2000" dirty="0"/>
              <a:t>Quels peuvent être les apports du TAL?</a:t>
            </a:r>
          </a:p>
          <a:p>
            <a:pPr marL="285750" indent="-285750">
              <a:lnSpc>
                <a:spcPct val="114000"/>
              </a:lnSpc>
              <a:buFont typeface="Arial" panose="020B0604020202020204" pitchFamily="34" charset="0"/>
              <a:buChar char="•"/>
            </a:pPr>
            <a:r>
              <a:rPr lang="fr-FR" sz="2000" dirty="0"/>
              <a:t>Repérage d’entités nommées : lieux, noms propres</a:t>
            </a:r>
          </a:p>
          <a:p>
            <a:pPr marL="285750" indent="-285750">
              <a:lnSpc>
                <a:spcPct val="114000"/>
              </a:lnSpc>
              <a:buFont typeface="Arial" panose="020B0604020202020204" pitchFamily="34" charset="0"/>
              <a:buChar char="•"/>
            </a:pPr>
            <a:r>
              <a:rPr lang="fr-FR" sz="2000" dirty="0"/>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normAutofit/>
          </a:bodyPr>
          <a:lstStyle/>
          <a:p>
            <a:r>
              <a:rPr lang="fr-FR" sz="4000" dirty="0"/>
              <a:t>Noms de lieux, noms de personnes…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496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normAutofit/>
          </a:bodyPr>
          <a:lstStyle/>
          <a:p>
            <a:r>
              <a:rPr lang="fr-FR" sz="4000" dirty="0"/>
              <a:t>Une mise en </a:t>
            </a:r>
            <a:r>
              <a:rPr lang="fr-FR" sz="4000" dirty="0" err="1"/>
              <a:t>co-texte</a:t>
            </a:r>
            <a:r>
              <a:rPr lang="fr-FR" sz="4000" dirty="0"/>
              <a:t>… </a:t>
            </a:r>
            <a:br>
              <a:rPr lang="fr-FR" sz="4000" dirty="0"/>
            </a:br>
            <a:r>
              <a:rPr lang="fr-FR" sz="4000" dirty="0"/>
              <a:t>Exploration contextuelle</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364664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normAutofit/>
          </a:bodyPr>
          <a:lstStyle/>
          <a:p>
            <a:r>
              <a:rPr lang="fr-FR" sz="4000"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3">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4">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3">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teiHeader</a:t>
            </a:r>
          </a:p>
          <a:p>
            <a:pPr marL="514350" indent="-514350">
              <a:buAutoNum type="arabicPeriod"/>
            </a:pPr>
            <a:r>
              <a:rPr lang="fr-FR" dirty="0"/>
              <a:t>Le corps</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normAutofit/>
          </a:bodyPr>
          <a:lstStyle/>
          <a:p>
            <a:r>
              <a:rPr lang="fr-FR" sz="4000" dirty="0"/>
              <a:t>Le &lt;</a:t>
            </a:r>
            <a:r>
              <a:rPr lang="fr-FR" sz="4000" dirty="0" err="1"/>
              <a:t>teiHeader</a:t>
            </a:r>
            <a:r>
              <a:rPr lang="fr-FR" sz="4000" dirty="0"/>
              <a:t>&gt;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normAutofit/>
          </a:bodyPr>
          <a:lstStyle/>
          <a:p>
            <a:r>
              <a:rPr lang="fr-FR" sz="4000"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3">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99265" cy="369332"/>
          </a:xfrm>
          <a:prstGeom prst="rect">
            <a:avLst/>
          </a:prstGeom>
          <a:noFill/>
        </p:spPr>
        <p:txBody>
          <a:bodyPr wrap="none" rtlCol="0">
            <a:spAutoFit/>
          </a:bodyPr>
          <a:lstStyle/>
          <a:p>
            <a:r>
              <a:rPr lang="fr-FR" dirty="0"/>
              <a:t>Naissance et décès</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(1)</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&lt;div&gt; fiche d’autorité (2)</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4">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30802"/>
          <a:stretch/>
        </p:blipFill>
        <p:spPr>
          <a:xfrm>
            <a:off x="297916" y="1421899"/>
            <a:ext cx="8467477" cy="5200569"/>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60249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60249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balises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602490"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800946" y="383381"/>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Des profils complémentaires</a:t>
            </a:r>
          </a:p>
        </p:txBody>
      </p:sp>
      <p:sp>
        <p:nvSpPr>
          <p:cNvPr id="4" name="Rectangle 3"/>
          <p:cNvSpPr/>
          <p:nvPr/>
        </p:nvSpPr>
        <p:spPr>
          <a:xfrm>
            <a:off x="1069386" y="1370763"/>
            <a:ext cx="7414017" cy="4849917"/>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du service d’histoire de la médecine de la Bibliothèque InterUniversitaire de Santé.</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i="1"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i="1" dirty="0" err="1">
                <a:latin typeface="+mj-lt"/>
                <a:ea typeface="Calibri" panose="020F0502020204030204" pitchFamily="34" charset="0"/>
              </a:rPr>
              <a:t>Programming</a:t>
            </a:r>
            <a:r>
              <a:rPr lang="fr-FR" i="1" dirty="0">
                <a:latin typeface="+mj-lt"/>
                <a:ea typeface="Calibri" panose="020F0502020204030204" pitchFamily="34" charset="0"/>
              </a:rPr>
              <a:t> </a:t>
            </a:r>
            <a:r>
              <a:rPr lang="fr-FR" i="1" dirty="0" err="1">
                <a:latin typeface="+mj-lt"/>
                <a:ea typeface="Calibri" panose="020F0502020204030204" pitchFamily="34" charset="0"/>
              </a:rPr>
              <a:t>Historian</a:t>
            </a:r>
            <a:r>
              <a:rPr lang="fr-FR" i="1" dirty="0">
                <a:latin typeface="+mj-lt"/>
                <a:ea typeface="Calibri" panose="020F0502020204030204" pitchFamily="34" charset="0"/>
              </a:rPr>
              <a:t> </a:t>
            </a:r>
            <a:r>
              <a:rPr lang="fr-FR" dirty="0">
                <a:latin typeface="+mj-lt"/>
                <a:ea typeface="Calibri" panose="020F0502020204030204" pitchFamily="34" charset="0"/>
              </a:rPr>
              <a:t>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259" y="1842014"/>
            <a:ext cx="1311374" cy="771088"/>
          </a:xfrm>
          <a:prstGeom prst="rect">
            <a:avLst/>
          </a:prstGeom>
        </p:spPr>
      </p:pic>
      <p:sp>
        <p:nvSpPr>
          <p:cNvPr id="6" name="Left Brace 5">
            <a:extLst>
              <a:ext uri="{FF2B5EF4-FFF2-40B4-BE49-F238E27FC236}">
                <a16:creationId xmlns:a16="http://schemas.microsoft.com/office/drawing/2014/main" id="{14813A7E-29A6-4F8A-A368-2751D99FE647}"/>
              </a:ext>
            </a:extLst>
          </p:cNvPr>
          <p:cNvSpPr/>
          <p:nvPr/>
        </p:nvSpPr>
        <p:spPr>
          <a:xfrm flipH="1">
            <a:off x="8335108" y="1656697"/>
            <a:ext cx="275492" cy="4221272"/>
          </a:xfrm>
          <a:prstGeom prst="leftBrace">
            <a:avLst>
              <a:gd name="adj1" fmla="val 8333"/>
              <a:gd name="adj2" fmla="val 52142"/>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BE70DDB3-7AAB-4D3A-93BF-AB3FA6DC26DF}"/>
              </a:ext>
            </a:extLst>
          </p:cNvPr>
          <p:cNvSpPr txBox="1"/>
          <p:nvPr/>
        </p:nvSpPr>
        <p:spPr>
          <a:xfrm>
            <a:off x="8656698" y="2876092"/>
            <a:ext cx="2374368" cy="2000548"/>
          </a:xfrm>
          <a:prstGeom prst="rect">
            <a:avLst/>
          </a:prstGeom>
          <a:noFill/>
        </p:spPr>
        <p:txBody>
          <a:bodyPr wrap="none" rtlCol="0">
            <a:spAutoFit/>
          </a:bodyPr>
          <a:lstStyle/>
          <a:p>
            <a:r>
              <a:rPr lang="fr-FR" sz="2800" dirty="0">
                <a:solidFill>
                  <a:srgbClr val="C00000"/>
                </a:solidFill>
                <a:latin typeface="Abadi" panose="020B0604020202020204" pitchFamily="34" charset="0"/>
              </a:rPr>
              <a:t>Double cursus</a:t>
            </a:r>
          </a:p>
          <a:p>
            <a:r>
              <a:rPr lang="fr-FR" sz="3200" dirty="0">
                <a:solidFill>
                  <a:srgbClr val="C00000"/>
                </a:solidFill>
                <a:latin typeface="Abadi" panose="020B0604020202020204" pitchFamily="34" charset="0"/>
              </a:rPr>
              <a:t>Master </a:t>
            </a:r>
          </a:p>
          <a:p>
            <a:r>
              <a:rPr lang="fr-FR" sz="3200" dirty="0">
                <a:solidFill>
                  <a:srgbClr val="C00000"/>
                </a:solidFill>
                <a:latin typeface="Abadi" panose="020B0604020202020204" pitchFamily="34" charset="0"/>
              </a:rPr>
              <a:t>Humanités </a:t>
            </a:r>
          </a:p>
          <a:p>
            <a:r>
              <a:rPr lang="fr-FR" sz="3200" dirty="0">
                <a:solidFill>
                  <a:srgbClr val="C00000"/>
                </a:solidFill>
                <a:latin typeface="Abadi" panose="020B0604020202020204" pitchFamily="34" charset="0"/>
              </a:rPr>
              <a:t>Numériques</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4"/>
          <a:srcRect t="18939"/>
          <a:stretch/>
        </p:blipFill>
        <p:spPr>
          <a:xfrm>
            <a:off x="266046" y="4340896"/>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8" y="5786850"/>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2085" y="5400668"/>
            <a:ext cx="477301" cy="477301"/>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B4E36196-1E8E-44DE-8EBF-AFAE86FF3F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1548" y="3700505"/>
            <a:ext cx="895886" cy="567670"/>
          </a:xfrm>
          <a:prstGeom prst="rect">
            <a:avLst/>
          </a:prstGeom>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41</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5799123"/>
              </p:ext>
            </p:extLst>
          </p:nvPr>
        </p:nvGraphicFramePr>
        <p:xfrm>
          <a:off x="5646607" y="963582"/>
          <a:ext cx="4707488"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484878" y="1601977"/>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1874798482"/>
              </p:ext>
            </p:extLst>
          </p:nvPr>
        </p:nvGraphicFramePr>
        <p:xfrm>
          <a:off x="5722807" y="3795712"/>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1" name="Title 1">
            <a:extLst>
              <a:ext uri="{FF2B5EF4-FFF2-40B4-BE49-F238E27FC236}">
                <a16:creationId xmlns:a16="http://schemas.microsoft.com/office/drawing/2014/main" id="{85090440-FD9C-0A4D-BE06-41AF15986B2F}"/>
              </a:ext>
            </a:extLst>
          </p:cNvPr>
          <p:cNvSpPr txBox="1">
            <a:spLocks/>
          </p:cNvSpPr>
          <p:nvPr/>
        </p:nvSpPr>
        <p:spPr>
          <a:xfrm>
            <a:off x="461106" y="627308"/>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Pour une mobilité de la littérature francophone</a:t>
            </a:r>
          </a:p>
        </p:txBody>
      </p:sp>
      <p:graphicFrame>
        <p:nvGraphicFramePr>
          <p:cNvPr id="12" name="Graphique 11"/>
          <p:cNvGraphicFramePr>
            <a:graphicFrameLocks/>
          </p:cNvGraphicFramePr>
          <p:nvPr>
            <p:extLst>
              <p:ext uri="{D42A27DB-BD31-4B8C-83A1-F6EECF244321}">
                <p14:modId xmlns:p14="http://schemas.microsoft.com/office/powerpoint/2010/main" val="2165617658"/>
              </p:ext>
            </p:extLst>
          </p:nvPr>
        </p:nvGraphicFramePr>
        <p:xfrm>
          <a:off x="632692" y="205739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42</a:t>
            </a:fld>
            <a:endParaRPr lang="en-US" dirty="0"/>
          </a:p>
        </p:txBody>
      </p:sp>
      <p:graphicFrame>
        <p:nvGraphicFramePr>
          <p:cNvPr id="7" name="Chart 6">
            <a:extLst>
              <a:ext uri="{FF2B5EF4-FFF2-40B4-BE49-F238E27FC236}">
                <a16:creationId xmlns:a16="http://schemas.microsoft.com/office/drawing/2014/main" id="{D7314D5E-949A-4FB5-863B-3EF6783AF563}"/>
              </a:ext>
            </a:extLst>
          </p:cNvPr>
          <p:cNvGraphicFramePr>
            <a:graphicFrameLocks/>
          </p:cNvGraphicFramePr>
          <p:nvPr>
            <p:extLst>
              <p:ext uri="{D42A27DB-BD31-4B8C-83A1-F6EECF244321}">
                <p14:modId xmlns:p14="http://schemas.microsoft.com/office/powerpoint/2010/main" val="2920355129"/>
              </p:ext>
            </p:extLst>
          </p:nvPr>
        </p:nvGraphicFramePr>
        <p:xfrm>
          <a:off x="5606505" y="3062094"/>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43</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171650" y="968903"/>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171650" y="4622800"/>
            <a:ext cx="7905750" cy="1733550"/>
          </a:xfrm>
          <a:prstGeom prst="rect">
            <a:avLst/>
          </a:prstGeom>
        </p:spPr>
      </p:pic>
      <p:pic>
        <p:nvPicPr>
          <p:cNvPr id="3" name="Picture 2">
            <a:extLst>
              <a:ext uri="{FF2B5EF4-FFF2-40B4-BE49-F238E27FC236}">
                <a16:creationId xmlns:a16="http://schemas.microsoft.com/office/drawing/2014/main" id="{7E8235F0-E2DB-44BC-9D13-B480E46B5FC8}"/>
              </a:ext>
            </a:extLst>
          </p:cNvPr>
          <p:cNvPicPr>
            <a:picLocks noChangeAspect="1"/>
          </p:cNvPicPr>
          <p:nvPr/>
        </p:nvPicPr>
        <p:blipFill>
          <a:blip r:embed="rId5"/>
          <a:stretch>
            <a:fillRect/>
          </a:stretch>
        </p:blipFill>
        <p:spPr>
          <a:xfrm>
            <a:off x="8190774" y="1902826"/>
            <a:ext cx="2256156" cy="4227385"/>
          </a:xfrm>
          <a:prstGeom prst="rect">
            <a:avLst/>
          </a:prstGeom>
        </p:spPr>
      </p:pic>
      <p:sp>
        <p:nvSpPr>
          <p:cNvPr id="4" name="TextBox 3">
            <a:extLst>
              <a:ext uri="{FF2B5EF4-FFF2-40B4-BE49-F238E27FC236}">
                <a16:creationId xmlns:a16="http://schemas.microsoft.com/office/drawing/2014/main" id="{EBCAE62B-DFF4-4E2E-9126-CA56AD93B565}"/>
              </a:ext>
            </a:extLst>
          </p:cNvPr>
          <p:cNvSpPr txBox="1"/>
          <p:nvPr/>
        </p:nvSpPr>
        <p:spPr>
          <a:xfrm>
            <a:off x="8575118" y="1307355"/>
            <a:ext cx="1374094" cy="369332"/>
          </a:xfrm>
          <a:prstGeom prst="rect">
            <a:avLst/>
          </a:prstGeom>
          <a:noFill/>
        </p:spPr>
        <p:txBody>
          <a:bodyPr wrap="none" rtlCol="0">
            <a:spAutoFit/>
          </a:bodyPr>
          <a:lstStyle/>
          <a:p>
            <a:r>
              <a:rPr lang="fr-FR" dirty="0"/>
              <a:t>Nationalités</a:t>
            </a:r>
          </a:p>
        </p:txBody>
      </p:sp>
      <p:sp>
        <p:nvSpPr>
          <p:cNvPr id="7" name="Rectangle 6">
            <a:extLst>
              <a:ext uri="{FF2B5EF4-FFF2-40B4-BE49-F238E27FC236}">
                <a16:creationId xmlns:a16="http://schemas.microsoft.com/office/drawing/2014/main" id="{FF0134A5-76E5-4048-BF70-8771570650C1}"/>
              </a:ext>
            </a:extLst>
          </p:cNvPr>
          <p:cNvSpPr/>
          <p:nvPr/>
        </p:nvSpPr>
        <p:spPr>
          <a:xfrm>
            <a:off x="5178490" y="4711959"/>
            <a:ext cx="917510" cy="1558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Straight Arrow Connector 8">
            <a:extLst>
              <a:ext uri="{FF2B5EF4-FFF2-40B4-BE49-F238E27FC236}">
                <a16:creationId xmlns:a16="http://schemas.microsoft.com/office/drawing/2014/main" id="{44886FD1-C800-4F87-BE3D-886BD6298801}"/>
              </a:ext>
            </a:extLst>
          </p:cNvPr>
          <p:cNvCxnSpPr>
            <a:stCxn id="7" idx="3"/>
          </p:cNvCxnSpPr>
          <p:nvPr/>
        </p:nvCxnSpPr>
        <p:spPr>
          <a:xfrm flipV="1">
            <a:off x="6096000" y="4982547"/>
            <a:ext cx="1881673" cy="508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44</a:t>
            </a:fld>
            <a:endParaRPr lang="en-US" dirty="0"/>
          </a:p>
        </p:txBody>
      </p:sp>
      <mc:AlternateContent xmlns:mc="http://schemas.openxmlformats.org/markup-compatibility/2006">
        <mc:Choice xmlns:cx2="http://schemas.microsoft.com/office/drawing/2015/10/21/chartex" Requires="cx2">
          <p:graphicFrame>
            <p:nvGraphicFramePr>
              <p:cNvPr id="4" name="Chart 3">
                <a:extLst>
                  <a:ext uri="{FF2B5EF4-FFF2-40B4-BE49-F238E27FC236}">
                    <a16:creationId xmlns:a16="http://schemas.microsoft.com/office/drawing/2014/main" id="{C0FE761E-0C90-4865-B7E3-5B099F335943}"/>
                  </a:ext>
                </a:extLst>
              </p:cNvPr>
              <p:cNvGraphicFramePr/>
              <p:nvPr>
                <p:extLst>
                  <p:ext uri="{D42A27DB-BD31-4B8C-83A1-F6EECF244321}">
                    <p14:modId xmlns:p14="http://schemas.microsoft.com/office/powerpoint/2010/main" val="773170772"/>
                  </p:ext>
                </p:extLst>
              </p:nvPr>
            </p:nvGraphicFramePr>
            <p:xfrm>
              <a:off x="3052542" y="1854082"/>
              <a:ext cx="6086916" cy="3969203"/>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C0FE761E-0C90-4865-B7E3-5B099F335943}"/>
                  </a:ext>
                </a:extLst>
              </p:cNvPr>
              <p:cNvPicPr>
                <a:picLocks noGrp="1" noRot="1" noChangeAspect="1" noMove="1" noResize="1" noEditPoints="1" noAdjustHandles="1" noChangeArrowheads="1" noChangeShapeType="1"/>
              </p:cNvPicPr>
              <p:nvPr/>
            </p:nvPicPr>
            <p:blipFill>
              <a:blip r:embed="rId3"/>
              <a:stretch>
                <a:fillRect/>
              </a:stretch>
            </p:blipFill>
            <p:spPr>
              <a:xfrm>
                <a:off x="3052542" y="1854082"/>
                <a:ext cx="6086916" cy="3969203"/>
              </a:xfrm>
              <a:prstGeom prst="rect">
                <a:avLst/>
              </a:prstGeom>
            </p:spPr>
          </p:pic>
        </mc:Fallback>
      </mc:AlternateContent>
      <p:sp>
        <p:nvSpPr>
          <p:cNvPr id="5" name="TextBox 4">
            <a:extLst>
              <a:ext uri="{FF2B5EF4-FFF2-40B4-BE49-F238E27FC236}">
                <a16:creationId xmlns:a16="http://schemas.microsoft.com/office/drawing/2014/main" id="{3B8ADD69-0CD1-4CDF-9A00-7FD077AFF6BB}"/>
              </a:ext>
            </a:extLst>
          </p:cNvPr>
          <p:cNvSpPr txBox="1"/>
          <p:nvPr/>
        </p:nvSpPr>
        <p:spPr>
          <a:xfrm>
            <a:off x="4132684" y="1338613"/>
            <a:ext cx="4160306" cy="369332"/>
          </a:xfrm>
          <a:prstGeom prst="rect">
            <a:avLst/>
          </a:prstGeom>
          <a:noFill/>
        </p:spPr>
        <p:txBody>
          <a:bodyPr wrap="none" rtlCol="0">
            <a:spAutoFit/>
          </a:bodyPr>
          <a:lstStyle/>
          <a:p>
            <a:r>
              <a:rPr lang="fr-FR" dirty="0"/>
              <a:t>Pyramide des âges des auteurs du corpus</a:t>
            </a:r>
          </a:p>
        </p:txBody>
      </p:sp>
      <p:sp>
        <p:nvSpPr>
          <p:cNvPr id="3" name="ZoneTexte 2">
            <a:extLst>
              <a:ext uri="{FF2B5EF4-FFF2-40B4-BE49-F238E27FC236}">
                <a16:creationId xmlns:a16="http://schemas.microsoft.com/office/drawing/2014/main" id="{83EFA0B3-3F1F-4867-B3BA-580B539D2B8F}"/>
              </a:ext>
            </a:extLst>
          </p:cNvPr>
          <p:cNvSpPr txBox="1"/>
          <p:nvPr/>
        </p:nvSpPr>
        <p:spPr>
          <a:xfrm>
            <a:off x="577516" y="674846"/>
            <a:ext cx="2951748" cy="646331"/>
          </a:xfrm>
          <a:prstGeom prst="rect">
            <a:avLst/>
          </a:prstGeom>
          <a:noFill/>
        </p:spPr>
        <p:txBody>
          <a:bodyPr wrap="square" rtlCol="0">
            <a:spAutoFit/>
          </a:bodyPr>
          <a:lstStyle/>
          <a:p>
            <a:r>
              <a:rPr lang="fr-FR" dirty="0"/>
              <a:t>128 dates de naissance</a:t>
            </a:r>
          </a:p>
          <a:p>
            <a:r>
              <a:rPr lang="fr-FR" dirty="0"/>
              <a:t>156 auteurs non décédés</a:t>
            </a:r>
          </a:p>
        </p:txBody>
      </p:sp>
      <p:pic>
        <p:nvPicPr>
          <p:cNvPr id="7" name="Picture 9">
            <a:extLst>
              <a:ext uri="{FF2B5EF4-FFF2-40B4-BE49-F238E27FC236}">
                <a16:creationId xmlns:a16="http://schemas.microsoft.com/office/drawing/2014/main" id="{F3357D3A-7478-498C-BD3A-BC75AC0AEB9A}"/>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343228" y="2843077"/>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41" y="1275860"/>
            <a:ext cx="5526086" cy="1324346"/>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45</a:t>
            </a:fld>
            <a:endParaRPr lang="en-US" dirty="0"/>
          </a:p>
        </p:txBody>
      </p:sp>
      <p:pic>
        <p:nvPicPr>
          <p:cNvPr id="6" name="Picture 5">
            <a:extLst>
              <a:ext uri="{FF2B5EF4-FFF2-40B4-BE49-F238E27FC236}">
                <a16:creationId xmlns:a16="http://schemas.microsoft.com/office/drawing/2014/main" id="{A62CDEBD-DE95-4B5C-B66A-FB5114BFE7F0}"/>
              </a:ext>
            </a:extLst>
          </p:cNvPr>
          <p:cNvPicPr>
            <a:picLocks noChangeAspect="1"/>
          </p:cNvPicPr>
          <p:nvPr/>
        </p:nvPicPr>
        <p:blipFill>
          <a:blip r:embed="rId4"/>
          <a:stretch>
            <a:fillRect/>
          </a:stretch>
        </p:blipFill>
        <p:spPr>
          <a:xfrm>
            <a:off x="5803476" y="1451855"/>
            <a:ext cx="5245136" cy="4700072"/>
          </a:xfrm>
          <a:prstGeom prst="rect">
            <a:avLst/>
          </a:prstGeom>
        </p:spPr>
      </p:pic>
      <p:sp>
        <p:nvSpPr>
          <p:cNvPr id="3" name="TextBox 2">
            <a:extLst>
              <a:ext uri="{FF2B5EF4-FFF2-40B4-BE49-F238E27FC236}">
                <a16:creationId xmlns:a16="http://schemas.microsoft.com/office/drawing/2014/main" id="{1464C935-77EC-4E80-B3F2-CB0A0D26ABBF}"/>
              </a:ext>
            </a:extLst>
          </p:cNvPr>
          <p:cNvSpPr txBox="1"/>
          <p:nvPr/>
        </p:nvSpPr>
        <p:spPr>
          <a:xfrm>
            <a:off x="366031" y="4515303"/>
            <a:ext cx="5437445" cy="2031325"/>
          </a:xfrm>
          <a:prstGeom prst="rect">
            <a:avLst/>
          </a:prstGeom>
          <a:noFill/>
        </p:spPr>
        <p:txBody>
          <a:bodyPr wrap="square" rtlCol="0">
            <a:spAutoFit/>
          </a:bodyPr>
          <a:lstStyle/>
          <a:p>
            <a:r>
              <a:rPr lang="fr-FR" dirty="0"/>
              <a:t>Quelques faits intéressants toutefois :</a:t>
            </a:r>
          </a:p>
          <a:p>
            <a:pPr marL="285750" indent="-285750">
              <a:buFont typeface="Arial" panose="020B0604020202020204" pitchFamily="34" charset="0"/>
              <a:buChar char="•"/>
            </a:pPr>
            <a:r>
              <a:rPr lang="fr-FR" dirty="0"/>
              <a:t>« auteur » n’apparait qu’en seconde profession.</a:t>
            </a:r>
          </a:p>
          <a:p>
            <a:pPr marL="285750" indent="-285750">
              <a:buFont typeface="Arial" panose="020B0604020202020204" pitchFamily="34" charset="0"/>
              <a:buChar char="•"/>
            </a:pPr>
            <a:r>
              <a:rPr lang="fr-FR" dirty="0"/>
              <a:t>« écrivain » et « poète » sont deux notions très liées.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800" b="0" i="0" u="none" strike="noStrike" kern="1200" cap="none" spc="0" normalizeH="0" baseline="0" noProof="0" dirty="0">
                <a:ln>
                  <a:noFill/>
                </a:ln>
                <a:solidFill>
                  <a:prstClr val="black"/>
                </a:solidFill>
                <a:effectLst/>
                <a:uLnTx/>
                <a:uFillTx/>
                <a:latin typeface="Calisto MT"/>
                <a:ea typeface="+mn-ea"/>
                <a:cs typeface="+mn-cs"/>
              </a:rPr>
              <a:t>Les métiers de la presse, de l’art et de l’enseignement sont des professions pour lesquels l’activité littéraire est secondaire.</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46</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a:t>Les auteurs sur le Web </a:t>
            </a:r>
            <a:endParaRPr lang="fr-FR" dirty="0"/>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5CBA9C07-0D51-488C-A808-544B599B620B}"/>
              </a:ext>
            </a:extLst>
          </p:cNvPr>
          <p:cNvSpPr txBox="1"/>
          <p:nvPr/>
        </p:nvSpPr>
        <p:spPr>
          <a:xfrm>
            <a:off x="7165104" y="2286200"/>
            <a:ext cx="3959738" cy="646331"/>
          </a:xfrm>
          <a:prstGeom prst="rect">
            <a:avLst/>
          </a:prstGeom>
          <a:noFill/>
        </p:spPr>
        <p:txBody>
          <a:bodyPr wrap="none" rtlCol="0">
            <a:spAutoFit/>
          </a:bodyPr>
          <a:lstStyle/>
          <a:p>
            <a:r>
              <a:rPr lang="fr-FR" dirty="0"/>
              <a:t>Majoritairement des sites personnels…</a:t>
            </a:r>
            <a:br>
              <a:rPr lang="fr-FR" dirty="0"/>
            </a:br>
            <a:r>
              <a:rPr lang="fr-FR" dirty="0"/>
              <a:t>Utilisation de la « </a:t>
            </a:r>
            <a:r>
              <a:rPr lang="fr-FR" dirty="0" err="1"/>
              <a:t>WaybackMachine</a:t>
            </a:r>
            <a:r>
              <a:rPr lang="fr-FR" dirty="0"/>
              <a:t> »</a:t>
            </a:r>
          </a:p>
        </p:txBody>
      </p:sp>
      <p:sp>
        <p:nvSpPr>
          <p:cNvPr id="10" name="TextBox 9">
            <a:extLst>
              <a:ext uri="{FF2B5EF4-FFF2-40B4-BE49-F238E27FC236}">
                <a16:creationId xmlns:a16="http://schemas.microsoft.com/office/drawing/2014/main" id="{124E0502-D9B9-4183-8C24-2885BBEF4AD5}"/>
              </a:ext>
            </a:extLst>
          </p:cNvPr>
          <p:cNvSpPr txBox="1"/>
          <p:nvPr/>
        </p:nvSpPr>
        <p:spPr>
          <a:xfrm>
            <a:off x="830424" y="2897363"/>
            <a:ext cx="184731" cy="369332"/>
          </a:xfrm>
          <a:prstGeom prst="rect">
            <a:avLst/>
          </a:prstGeom>
          <a:noFill/>
        </p:spPr>
        <p:txBody>
          <a:bodyPr wrap="none" rtlCol="0">
            <a:spAutoFit/>
          </a:bodyPr>
          <a:lstStyle/>
          <a:p>
            <a:endParaRPr lang="fr-FR" dirty="0"/>
          </a:p>
        </p:txBody>
      </p:sp>
      <p:pic>
        <p:nvPicPr>
          <p:cNvPr id="19" name="Picture 18">
            <a:extLst>
              <a:ext uri="{FF2B5EF4-FFF2-40B4-BE49-F238E27FC236}">
                <a16:creationId xmlns:a16="http://schemas.microsoft.com/office/drawing/2014/main" id="{CBD0FA3C-043F-4B7B-99B1-D3201918C6E0}"/>
              </a:ext>
            </a:extLst>
          </p:cNvPr>
          <p:cNvPicPr>
            <a:picLocks noChangeAspect="1"/>
          </p:cNvPicPr>
          <p:nvPr/>
        </p:nvPicPr>
        <p:blipFill>
          <a:blip r:embed="rId3"/>
          <a:stretch>
            <a:fillRect/>
          </a:stretch>
        </p:blipFill>
        <p:spPr>
          <a:xfrm>
            <a:off x="186330" y="2076396"/>
            <a:ext cx="4158581" cy="2740042"/>
          </a:xfrm>
          <a:prstGeom prst="rect">
            <a:avLst/>
          </a:prstGeom>
        </p:spPr>
      </p:pic>
      <p:pic>
        <p:nvPicPr>
          <p:cNvPr id="23" name="Picture 22">
            <a:extLst>
              <a:ext uri="{FF2B5EF4-FFF2-40B4-BE49-F238E27FC236}">
                <a16:creationId xmlns:a16="http://schemas.microsoft.com/office/drawing/2014/main" id="{83A25AB4-B2F0-44BE-A0B7-661FEF0BA869}"/>
              </a:ext>
            </a:extLst>
          </p:cNvPr>
          <p:cNvPicPr>
            <a:picLocks noChangeAspect="1"/>
          </p:cNvPicPr>
          <p:nvPr/>
        </p:nvPicPr>
        <p:blipFill rotWithShape="1">
          <a:blip r:embed="rId4"/>
          <a:srcRect b="11039"/>
          <a:stretch/>
        </p:blipFill>
        <p:spPr>
          <a:xfrm>
            <a:off x="2963779" y="998474"/>
            <a:ext cx="5803256" cy="3097588"/>
          </a:xfrm>
          <a:prstGeom prst="rect">
            <a:avLst/>
          </a:prstGeom>
        </p:spPr>
      </p:pic>
      <p:sp>
        <p:nvSpPr>
          <p:cNvPr id="20" name="Arrow: Right 19">
            <a:extLst>
              <a:ext uri="{FF2B5EF4-FFF2-40B4-BE49-F238E27FC236}">
                <a16:creationId xmlns:a16="http://schemas.microsoft.com/office/drawing/2014/main" id="{4ADCC9F9-1EE6-492B-825F-B38F2929BC77}"/>
              </a:ext>
            </a:extLst>
          </p:cNvPr>
          <p:cNvSpPr/>
          <p:nvPr/>
        </p:nvSpPr>
        <p:spPr>
          <a:xfrm rot="10800000">
            <a:off x="4457005" y="1527342"/>
            <a:ext cx="233265" cy="502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7E661A13-1A96-4B74-B427-B5855B7E3162}"/>
              </a:ext>
            </a:extLst>
          </p:cNvPr>
          <p:cNvSpPr txBox="1"/>
          <p:nvPr/>
        </p:nvSpPr>
        <p:spPr>
          <a:xfrm>
            <a:off x="6764630" y="3632272"/>
            <a:ext cx="4217501" cy="369332"/>
          </a:xfrm>
          <a:prstGeom prst="rect">
            <a:avLst/>
          </a:prstGeom>
          <a:noFill/>
        </p:spPr>
        <p:txBody>
          <a:bodyPr wrap="none" rtlCol="0">
            <a:spAutoFit/>
          </a:bodyPr>
          <a:lstStyle/>
          <a:p>
            <a:r>
              <a:rPr lang="fr-FR" dirty="0"/>
              <a:t>Sur 9 références, 6 peuvent être observés </a:t>
            </a:r>
            <a:r>
              <a:rPr lang="fr-FR" sz="1600" dirty="0"/>
              <a:t>:</a:t>
            </a:r>
          </a:p>
        </p:txBody>
      </p:sp>
      <p:graphicFrame>
        <p:nvGraphicFramePr>
          <p:cNvPr id="27" name="Table 26">
            <a:extLst>
              <a:ext uri="{FF2B5EF4-FFF2-40B4-BE49-F238E27FC236}">
                <a16:creationId xmlns:a16="http://schemas.microsoft.com/office/drawing/2014/main" id="{72B07C49-17C7-47C9-B48C-051863C71CFF}"/>
              </a:ext>
            </a:extLst>
          </p:cNvPr>
          <p:cNvGraphicFramePr>
            <a:graphicFrameLocks noGrp="1"/>
          </p:cNvGraphicFramePr>
          <p:nvPr>
            <p:extLst>
              <p:ext uri="{D42A27DB-BD31-4B8C-83A1-F6EECF244321}">
                <p14:modId xmlns:p14="http://schemas.microsoft.com/office/powerpoint/2010/main" val="1237812700"/>
              </p:ext>
            </p:extLst>
          </p:nvPr>
        </p:nvGraphicFramePr>
        <p:xfrm>
          <a:off x="6560007" y="4039640"/>
          <a:ext cx="4080067" cy="1638300"/>
        </p:xfrm>
        <a:graphic>
          <a:graphicData uri="http://schemas.openxmlformats.org/drawingml/2006/table">
            <a:tbl>
              <a:tblPr>
                <a:tableStyleId>{5940675A-B579-460E-94D1-54222C63F5DA}</a:tableStyleId>
              </a:tblPr>
              <a:tblGrid>
                <a:gridCol w="3121543">
                  <a:extLst>
                    <a:ext uri="{9D8B030D-6E8A-4147-A177-3AD203B41FA5}">
                      <a16:colId xmlns:a16="http://schemas.microsoft.com/office/drawing/2014/main" val="2854178574"/>
                    </a:ext>
                  </a:extLst>
                </a:gridCol>
                <a:gridCol w="958524">
                  <a:extLst>
                    <a:ext uri="{9D8B030D-6E8A-4147-A177-3AD203B41FA5}">
                      <a16:colId xmlns:a16="http://schemas.microsoft.com/office/drawing/2014/main" val="3543880694"/>
                    </a:ext>
                  </a:extLst>
                </a:gridCol>
              </a:tblGrid>
              <a:tr h="182880">
                <a:tc>
                  <a:txBody>
                    <a:bodyPr/>
                    <a:lstStyle/>
                    <a:p>
                      <a:pPr algn="l" fontAlgn="b"/>
                      <a:r>
                        <a:rPr lang="fr-FR" sz="1300" u="none" strike="noStrike" dirty="0">
                          <a:effectLst/>
                        </a:rPr>
                        <a:t>Site Web</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Période d’activité</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18728413"/>
                  </a:ext>
                </a:extLst>
              </a:tr>
              <a:tr h="182880">
                <a:tc>
                  <a:txBody>
                    <a:bodyPr/>
                    <a:lstStyle/>
                    <a:p>
                      <a:pPr algn="l" fontAlgn="b"/>
                      <a:r>
                        <a:rPr lang="fr-FR" sz="1300" u="none" strike="noStrike">
                          <a:effectLst/>
                        </a:rPr>
                        <a:t>http://josaphat-robert-large</a:t>
                      </a:r>
                      <a:endParaRPr lang="fr-FR" sz="13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a:effectLst/>
                        </a:rPr>
                        <a:t>[2004;2014]</a:t>
                      </a:r>
                      <a:endParaRPr lang="fr-FR" sz="13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48150284"/>
                  </a:ext>
                </a:extLst>
              </a:tr>
              <a:tr h="182880">
                <a:tc>
                  <a:txBody>
                    <a:bodyPr/>
                    <a:lstStyle/>
                    <a:p>
                      <a:pPr algn="l" fontAlgn="b"/>
                      <a:r>
                        <a:rPr lang="fr-FR" sz="1300" u="none" strike="noStrike">
                          <a:effectLst/>
                        </a:rPr>
                        <a:t>http://www.franketienne.com</a:t>
                      </a:r>
                      <a:endParaRPr lang="fr-FR" sz="13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a:effectLst/>
                        </a:rPr>
                        <a:t>[2005;2008]</a:t>
                      </a:r>
                      <a:endParaRPr lang="fr-FR" sz="13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056021910"/>
                  </a:ext>
                </a:extLst>
              </a:tr>
              <a:tr h="182880">
                <a:tc>
                  <a:txBody>
                    <a:bodyPr/>
                    <a:lstStyle/>
                    <a:p>
                      <a:pPr algn="l" fontAlgn="b"/>
                      <a:r>
                        <a:rPr lang="fr-FR" sz="1300" u="none" strike="noStrike">
                          <a:effectLst/>
                        </a:rPr>
                        <a:t>http://www.elifleurant.com</a:t>
                      </a:r>
                      <a:endParaRPr lang="fr-FR" sz="13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a:effectLst/>
                        </a:rPr>
                        <a:t>[2013;2017]</a:t>
                      </a:r>
                      <a:endParaRPr lang="fr-FR" sz="13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24850273"/>
                  </a:ext>
                </a:extLst>
              </a:tr>
              <a:tr h="182880">
                <a:tc>
                  <a:txBody>
                    <a:bodyPr/>
                    <a:lstStyle/>
                    <a:p>
                      <a:pPr algn="l" fontAlgn="b"/>
                      <a:r>
                        <a:rPr lang="fr-FR" sz="1300" u="sng" strike="noStrike" dirty="0">
                          <a:effectLst/>
                        </a:rPr>
                        <a:t>http://www.margaretmitchellarmand.com/</a:t>
                      </a:r>
                      <a:endParaRPr lang="fr-FR" sz="1300" b="0" i="0" u="sng" strike="noStrike" dirty="0">
                        <a:solidFill>
                          <a:srgbClr val="0563C1"/>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[2013;2018]</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514664965"/>
                  </a:ext>
                </a:extLst>
              </a:tr>
              <a:tr h="182880">
                <a:tc>
                  <a:txBody>
                    <a:bodyPr/>
                    <a:lstStyle/>
                    <a:p>
                      <a:pPr algn="l" fontAlgn="b"/>
                      <a:r>
                        <a:rPr lang="fr-FR" sz="1300" u="none" strike="noStrike">
                          <a:effectLst/>
                        </a:rPr>
                        <a:t>http://www.elsieaugustave.com/</a:t>
                      </a:r>
                      <a:endParaRPr lang="fr-FR" sz="1300" b="0"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a:effectLst/>
                        </a:rPr>
                        <a:t>[2013;2017]</a:t>
                      </a:r>
                      <a:endParaRPr lang="fr-FR" sz="13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634804"/>
                  </a:ext>
                </a:extLst>
              </a:tr>
              <a:tr h="56110">
                <a:tc>
                  <a:txBody>
                    <a:bodyPr/>
                    <a:lstStyle/>
                    <a:p>
                      <a:pPr algn="l" fontAlgn="b"/>
                      <a:r>
                        <a:rPr lang="fr-FR" sz="1300" u="none" strike="noStrike" dirty="0">
                          <a:effectLst/>
                        </a:rPr>
                        <a:t>http://jmlominy.com/</a:t>
                      </a:r>
                      <a:endParaRPr lang="fr-FR" sz="13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fr-FR" sz="1300" u="none" strike="noStrike" dirty="0">
                          <a:effectLst/>
                        </a:rPr>
                        <a:t>[2013;2017]</a:t>
                      </a:r>
                      <a:endParaRPr lang="fr-FR" sz="13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76426858"/>
                  </a:ext>
                </a:extLst>
              </a:tr>
            </a:tbl>
          </a:graphicData>
        </a:graphic>
      </p:graphicFrame>
      <p:sp>
        <p:nvSpPr>
          <p:cNvPr id="29" name="Arrow: Right 28">
            <a:extLst>
              <a:ext uri="{FF2B5EF4-FFF2-40B4-BE49-F238E27FC236}">
                <a16:creationId xmlns:a16="http://schemas.microsoft.com/office/drawing/2014/main" id="{54247E0A-8949-462F-A7A7-3EC48F7B1353}"/>
              </a:ext>
            </a:extLst>
          </p:cNvPr>
          <p:cNvSpPr/>
          <p:nvPr/>
        </p:nvSpPr>
        <p:spPr>
          <a:xfrm>
            <a:off x="6931839" y="1754980"/>
            <a:ext cx="233265" cy="502953"/>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Picture 29">
            <a:extLst>
              <a:ext uri="{FF2B5EF4-FFF2-40B4-BE49-F238E27FC236}">
                <a16:creationId xmlns:a16="http://schemas.microsoft.com/office/drawing/2014/main" id="{423D39C2-4145-40EA-94C6-80A6F1462AB8}"/>
              </a:ext>
            </a:extLst>
          </p:cNvPr>
          <p:cNvPicPr>
            <a:picLocks noChangeAspect="1"/>
          </p:cNvPicPr>
          <p:nvPr/>
        </p:nvPicPr>
        <p:blipFill>
          <a:blip r:embed="rId5"/>
          <a:stretch>
            <a:fillRect/>
          </a:stretch>
        </p:blipFill>
        <p:spPr>
          <a:xfrm>
            <a:off x="8294276" y="2993036"/>
            <a:ext cx="1489519" cy="599232"/>
          </a:xfrm>
          <a:prstGeom prst="rect">
            <a:avLst/>
          </a:prstGeom>
        </p:spPr>
      </p:pic>
      <p:pic>
        <p:nvPicPr>
          <p:cNvPr id="31" name="Picture 30">
            <a:extLst>
              <a:ext uri="{FF2B5EF4-FFF2-40B4-BE49-F238E27FC236}">
                <a16:creationId xmlns:a16="http://schemas.microsoft.com/office/drawing/2014/main" id="{62A12F9D-2B77-4BCB-BB37-CD86E79CB88E}"/>
              </a:ext>
            </a:extLst>
          </p:cNvPr>
          <p:cNvPicPr>
            <a:picLocks noChangeAspect="1"/>
          </p:cNvPicPr>
          <p:nvPr/>
        </p:nvPicPr>
        <p:blipFill>
          <a:blip r:embed="rId6"/>
          <a:stretch>
            <a:fillRect/>
          </a:stretch>
        </p:blipFill>
        <p:spPr>
          <a:xfrm>
            <a:off x="542636" y="5086723"/>
            <a:ext cx="2847975" cy="657225"/>
          </a:xfrm>
          <a:prstGeom prst="rect">
            <a:avLst/>
          </a:prstGeom>
        </p:spPr>
      </p:pic>
      <p:sp>
        <p:nvSpPr>
          <p:cNvPr id="32" name="Arrow: Down 31">
            <a:extLst>
              <a:ext uri="{FF2B5EF4-FFF2-40B4-BE49-F238E27FC236}">
                <a16:creationId xmlns:a16="http://schemas.microsoft.com/office/drawing/2014/main" id="{FCA60F71-73AB-4094-8045-51166E18CB3D}"/>
              </a:ext>
            </a:extLst>
          </p:cNvPr>
          <p:cNvSpPr/>
          <p:nvPr/>
        </p:nvSpPr>
        <p:spPr>
          <a:xfrm>
            <a:off x="754838" y="4730281"/>
            <a:ext cx="335902" cy="338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extBox 32">
            <a:extLst>
              <a:ext uri="{FF2B5EF4-FFF2-40B4-BE49-F238E27FC236}">
                <a16:creationId xmlns:a16="http://schemas.microsoft.com/office/drawing/2014/main" id="{7C44FAAD-FD98-4E22-95F9-5F9DC792A9B5}"/>
              </a:ext>
            </a:extLst>
          </p:cNvPr>
          <p:cNvSpPr txBox="1"/>
          <p:nvPr/>
        </p:nvSpPr>
        <p:spPr>
          <a:xfrm>
            <a:off x="542636" y="5771575"/>
            <a:ext cx="6929589" cy="646331"/>
          </a:xfrm>
          <a:prstGeom prst="rect">
            <a:avLst/>
          </a:prstGeom>
          <a:noFill/>
        </p:spPr>
        <p:txBody>
          <a:bodyPr wrap="none" rtlCol="0">
            <a:spAutoFit/>
          </a:bodyPr>
          <a:lstStyle/>
          <a:p>
            <a:r>
              <a:rPr lang="fr-FR" dirty="0"/>
              <a:t>Récupération des statistiques d’audiences:</a:t>
            </a:r>
            <a:br>
              <a:rPr lang="fr-FR" dirty="0"/>
            </a:br>
            <a:r>
              <a:rPr lang="fr-FR" dirty="0"/>
              <a:t>seul un site possède une audience significative de 5700 visiteurs/jours</a:t>
            </a:r>
          </a:p>
        </p:txBody>
      </p:sp>
      <p:sp>
        <p:nvSpPr>
          <p:cNvPr id="34" name="Rectangle 33">
            <a:extLst>
              <a:ext uri="{FF2B5EF4-FFF2-40B4-BE49-F238E27FC236}">
                <a16:creationId xmlns:a16="http://schemas.microsoft.com/office/drawing/2014/main" id="{51428EC2-3A6E-4C2A-B426-1FB87B6CF4F1}"/>
              </a:ext>
            </a:extLst>
          </p:cNvPr>
          <p:cNvSpPr/>
          <p:nvPr/>
        </p:nvSpPr>
        <p:spPr>
          <a:xfrm>
            <a:off x="542636" y="6259086"/>
            <a:ext cx="3236848" cy="369332"/>
          </a:xfrm>
          <a:prstGeom prst="rect">
            <a:avLst/>
          </a:prstGeom>
        </p:spPr>
        <p:txBody>
          <a:bodyPr wrap="none">
            <a:spAutoFit/>
          </a:bodyPr>
          <a:lstStyle/>
          <a:p>
            <a:r>
              <a:rPr lang="fr-FR" dirty="0"/>
              <a:t>&gt; </a:t>
            </a:r>
            <a:r>
              <a:rPr lang="fr-FR" dirty="0">
                <a:hlinkClick r:id="rId7"/>
              </a:rPr>
              <a:t>https://florvilhaveson.fr.gd/</a:t>
            </a:r>
            <a:r>
              <a:rPr lang="fr-FR" dirty="0"/>
              <a:t> </a:t>
            </a:r>
          </a:p>
        </p:txBody>
      </p:sp>
      <p:sp>
        <p:nvSpPr>
          <p:cNvPr id="35" name="TextBox 34">
            <a:extLst>
              <a:ext uri="{FF2B5EF4-FFF2-40B4-BE49-F238E27FC236}">
                <a16:creationId xmlns:a16="http://schemas.microsoft.com/office/drawing/2014/main" id="{B05930C9-3005-46B7-A98A-718D9EA49C4C}"/>
              </a:ext>
            </a:extLst>
          </p:cNvPr>
          <p:cNvSpPr txBox="1"/>
          <p:nvPr/>
        </p:nvSpPr>
        <p:spPr>
          <a:xfrm>
            <a:off x="7362783" y="1820576"/>
            <a:ext cx="3437774" cy="369332"/>
          </a:xfrm>
          <a:prstGeom prst="rect">
            <a:avLst/>
          </a:prstGeom>
          <a:noFill/>
        </p:spPr>
        <p:txBody>
          <a:bodyPr wrap="square" rtlCol="0">
            <a:spAutoFit/>
          </a:bodyPr>
          <a:lstStyle/>
          <a:p>
            <a:r>
              <a:rPr lang="fr-FR" dirty="0"/>
              <a:t>Ne fonctionnent plus</a:t>
            </a:r>
          </a:p>
        </p:txBody>
      </p:sp>
      <p:sp>
        <p:nvSpPr>
          <p:cNvPr id="36" name="TextBox 35">
            <a:extLst>
              <a:ext uri="{FF2B5EF4-FFF2-40B4-BE49-F238E27FC236}">
                <a16:creationId xmlns:a16="http://schemas.microsoft.com/office/drawing/2014/main" id="{2FDD9F92-D9A9-4296-A3F2-DE3F01FC5B04}"/>
              </a:ext>
            </a:extLst>
          </p:cNvPr>
          <p:cNvSpPr txBox="1"/>
          <p:nvPr/>
        </p:nvSpPr>
        <p:spPr>
          <a:xfrm>
            <a:off x="1090740" y="1681217"/>
            <a:ext cx="3437774" cy="369332"/>
          </a:xfrm>
          <a:prstGeom prst="rect">
            <a:avLst/>
          </a:prstGeom>
          <a:noFill/>
        </p:spPr>
        <p:txBody>
          <a:bodyPr wrap="square" rtlCol="0">
            <a:spAutoFit/>
          </a:bodyPr>
          <a:lstStyle/>
          <a:p>
            <a:r>
              <a:rPr lang="fr-FR" dirty="0"/>
              <a:t>Sites toujours en ligne</a:t>
            </a:r>
          </a:p>
        </p:txBody>
      </p:sp>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47</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A propos des pages Wikipédia</a:t>
            </a:r>
          </a:p>
        </p:txBody>
      </p:sp>
      <p:sp>
        <p:nvSpPr>
          <p:cNvPr id="5" name="TextBox 4">
            <a:extLst>
              <a:ext uri="{FF2B5EF4-FFF2-40B4-BE49-F238E27FC236}">
                <a16:creationId xmlns:a16="http://schemas.microsoft.com/office/drawing/2014/main" id="{2E1881A3-8A5F-46F9-8DDB-BD298CCCF522}"/>
              </a:ext>
            </a:extLst>
          </p:cNvPr>
          <p:cNvSpPr txBox="1"/>
          <p:nvPr/>
        </p:nvSpPr>
        <p:spPr>
          <a:xfrm>
            <a:off x="429214" y="1615463"/>
            <a:ext cx="9367152" cy="923330"/>
          </a:xfrm>
          <a:prstGeom prst="rect">
            <a:avLst/>
          </a:prstGeom>
          <a:noFill/>
        </p:spPr>
        <p:txBody>
          <a:bodyPr wrap="square" rtlCol="0">
            <a:spAutoFit/>
          </a:bodyPr>
          <a:lstStyle/>
          <a:p>
            <a:pPr marL="285750" indent="-285750">
              <a:buFont typeface="Arial" panose="020B0604020202020204" pitchFamily="34" charset="0"/>
              <a:buChar char="•"/>
            </a:pPr>
            <a:r>
              <a:rPr lang="fr-FR" dirty="0">
                <a:highlight>
                  <a:srgbClr val="FFFFFF"/>
                </a:highlight>
              </a:rPr>
              <a:t>142 entités possèdent un identifiant Wikidata</a:t>
            </a:r>
          </a:p>
          <a:p>
            <a:pPr marL="285750" indent="-285750">
              <a:buFont typeface="Arial" panose="020B0604020202020204" pitchFamily="34" charset="0"/>
              <a:buChar char="•"/>
            </a:pPr>
            <a:r>
              <a:rPr lang="fr-FR" dirty="0">
                <a:highlight>
                  <a:srgbClr val="FFFFFF"/>
                </a:highlight>
              </a:rPr>
              <a:t>124 au moins une page Wikipédia</a:t>
            </a:r>
          </a:p>
          <a:p>
            <a:pPr marL="285750" indent="-285750">
              <a:buFont typeface="Arial" panose="020B0604020202020204" pitchFamily="34" charset="0"/>
              <a:buChar char="•"/>
            </a:pPr>
            <a:endParaRPr lang="fr-FR" dirty="0">
              <a:highlight>
                <a:srgbClr val="FFFFFF"/>
              </a:highlight>
            </a:endParaRPr>
          </a:p>
        </p:txBody>
      </p:sp>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8" name="Chart 7">
            <a:extLst>
              <a:ext uri="{FF2B5EF4-FFF2-40B4-BE49-F238E27FC236}">
                <a16:creationId xmlns:a16="http://schemas.microsoft.com/office/drawing/2014/main" id="{0F6C441B-47FA-4976-AF84-AA2C50E7D4B3}"/>
              </a:ext>
            </a:extLst>
          </p:cNvPr>
          <p:cNvGraphicFramePr>
            <a:graphicFrameLocks/>
          </p:cNvGraphicFramePr>
          <p:nvPr>
            <p:extLst>
              <p:ext uri="{D42A27DB-BD31-4B8C-83A1-F6EECF244321}">
                <p14:modId xmlns:p14="http://schemas.microsoft.com/office/powerpoint/2010/main" val="2709737212"/>
              </p:ext>
            </p:extLst>
          </p:nvPr>
        </p:nvGraphicFramePr>
        <p:xfrm>
          <a:off x="921399" y="284776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F6892EEA-D73F-4563-A737-E889AD5D3B1E}"/>
              </a:ext>
            </a:extLst>
          </p:cNvPr>
          <p:cNvGraphicFramePr>
            <a:graphicFrameLocks/>
          </p:cNvGraphicFramePr>
          <p:nvPr>
            <p:extLst>
              <p:ext uri="{D42A27DB-BD31-4B8C-83A1-F6EECF244321}">
                <p14:modId xmlns:p14="http://schemas.microsoft.com/office/powerpoint/2010/main" val="1546469565"/>
              </p:ext>
            </p:extLst>
          </p:nvPr>
        </p:nvGraphicFramePr>
        <p:xfrm>
          <a:off x="5578930" y="2896912"/>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84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69225" y="3265"/>
            <a:ext cx="10984575" cy="3970318"/>
          </a:xfrm>
          <a:prstGeom prst="rect">
            <a:avLst/>
          </a:prstGeom>
          <a:noFill/>
        </p:spPr>
        <p:txBody>
          <a:bodyPr wrap="square" rtlCol="0">
            <a:spAutoFit/>
          </a:bodyPr>
          <a:lstStyle/>
          <a:p>
            <a:endParaRPr lang="fr-FR" dirty="0"/>
          </a:p>
          <a:p>
            <a:pPr marL="285750" indent="-285750">
              <a:buFont typeface="Arial" panose="020B0604020202020204" pitchFamily="34" charset="0"/>
              <a:buChar char="•"/>
            </a:pPr>
            <a:r>
              <a:rPr lang="fr-FR" dirty="0"/>
              <a:t>Des contributeurs différents par langue :</a:t>
            </a:r>
          </a:p>
          <a:p>
            <a:pPr lvl="1"/>
            <a:r>
              <a:rPr lang="fr-FR" dirty="0">
                <a:sym typeface="Wingdings" panose="05000000000000000000" pitchFamily="2" charset="2"/>
              </a:rPr>
              <a:t> 88% des articles haïtiens ont étés créés par le même contributeur</a:t>
            </a:r>
          </a:p>
          <a:p>
            <a:pPr lvl="1"/>
            <a:r>
              <a:rPr lang="fr-FR" dirty="0">
                <a:sym typeface="Wingdings" panose="05000000000000000000" pitchFamily="2" charset="2"/>
              </a:rPr>
              <a:t> 4 contributeurs ont créés 30% des pages en français</a:t>
            </a:r>
          </a:p>
          <a:p>
            <a:pPr lvl="1"/>
            <a:r>
              <a:rPr lang="fr-FR" dirty="0">
                <a:sym typeface="Wingdings" panose="05000000000000000000" pitchFamily="2" charset="2"/>
              </a:rPr>
              <a:t> 2 contributeurs sont à l’origine de 30% des pages en anglais</a:t>
            </a:r>
          </a:p>
          <a:p>
            <a:pPr marL="742950" lvl="1"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Concernant le référencement dans Wikipédia : </a:t>
            </a:r>
          </a:p>
          <a:p>
            <a:pPr lvl="1"/>
            <a:r>
              <a:rPr lang="fr-FR" dirty="0">
                <a:sym typeface="Wingdings" panose="05000000000000000000" pitchFamily="2" charset="2"/>
              </a:rPr>
              <a:t> Aucun article haïtien n’est pointé par d’autres articles</a:t>
            </a:r>
          </a:p>
          <a:p>
            <a:pPr lvl="1"/>
            <a:r>
              <a:rPr lang="fr-FR" dirty="0">
                <a:sym typeface="Wingdings" panose="05000000000000000000" pitchFamily="2" charset="2"/>
              </a:rPr>
              <a:t> Le Wikipédia français réfère plus amplement les articles liés aux entités de notre corpus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Vis-à-vis du nombre de vues et du nombre de mises à jour, les pages en français sont les plus dynamiques, suivies des pages anglaises, enfin haïtiennes.</a:t>
            </a:r>
          </a:p>
          <a:p>
            <a:pPr lvl="1"/>
            <a:r>
              <a:rPr lang="fr-FR" dirty="0">
                <a:sym typeface="Wingdings" panose="05000000000000000000" pitchFamily="2" charset="2"/>
              </a:rPr>
              <a:t> Les articles datent en moyenne d’il y a 9 à 10 ans, seulement 5% n’ont pas étés modifiés depuis. </a:t>
            </a:r>
          </a:p>
          <a:p>
            <a:pPr marL="285750" indent="-285750">
              <a:buFont typeface="Arial" panose="020B0604020202020204" pitchFamily="34" charset="0"/>
              <a:buChar char="•"/>
            </a:pPr>
            <a:endParaRPr lang="fr-FR" dirty="0">
              <a:sym typeface="Wingdings" panose="05000000000000000000" pitchFamily="2" charset="2"/>
            </a:endParaRPr>
          </a:p>
        </p:txBody>
      </p:sp>
      <p:sp>
        <p:nvSpPr>
          <p:cNvPr id="4" name="Rectangle 3">
            <a:extLst>
              <a:ext uri="{FF2B5EF4-FFF2-40B4-BE49-F238E27FC236}">
                <a16:creationId xmlns:a16="http://schemas.microsoft.com/office/drawing/2014/main" id="{9E91AC5A-6397-49CF-B024-8D2FD1593A1C}"/>
              </a:ext>
            </a:extLst>
          </p:cNvPr>
          <p:cNvSpPr/>
          <p:nvPr/>
        </p:nvSpPr>
        <p:spPr>
          <a:xfrm>
            <a:off x="5201588" y="3244334"/>
            <a:ext cx="184731" cy="369332"/>
          </a:xfrm>
          <a:prstGeom prst="rect">
            <a:avLst/>
          </a:prstGeom>
        </p:spPr>
        <p:txBody>
          <a:bodyPr wrap="none">
            <a:spAutoFit/>
          </a:bodyPr>
          <a:lstStyle/>
          <a:p>
            <a:endParaRPr lang="fr-FR" dirty="0"/>
          </a:p>
        </p:txBody>
      </p:sp>
      <p:pic>
        <p:nvPicPr>
          <p:cNvPr id="5" name="Picture 9">
            <a:extLst>
              <a:ext uri="{FF2B5EF4-FFF2-40B4-BE49-F238E27FC236}">
                <a16:creationId xmlns:a16="http://schemas.microsoft.com/office/drawing/2014/main" id="{6281A3BE-8704-4E6B-9FB4-ABF0AB4F259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7" name="Picture 4">
            <a:extLst>
              <a:ext uri="{FF2B5EF4-FFF2-40B4-BE49-F238E27FC236}">
                <a16:creationId xmlns:a16="http://schemas.microsoft.com/office/drawing/2014/main" id="{2A887B28-4F7D-4EC1-A404-A5C613D8D65C}"/>
              </a:ext>
            </a:extLst>
          </p:cNvPr>
          <p:cNvPicPr>
            <a:picLocks noChangeAspect="1"/>
          </p:cNvPicPr>
          <p:nvPr/>
        </p:nvPicPr>
        <p:blipFill rotWithShape="1">
          <a:blip r:embed="rId3"/>
          <a:srcRect r="11597"/>
          <a:stretch/>
        </p:blipFill>
        <p:spPr>
          <a:xfrm>
            <a:off x="3649220" y="3787151"/>
            <a:ext cx="4052916" cy="2755631"/>
          </a:xfrm>
          <a:prstGeom prst="rect">
            <a:avLst/>
          </a:prstGeom>
        </p:spPr>
      </p:pic>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pic>
        <p:nvPicPr>
          <p:cNvPr id="4" name="Picture 9">
            <a:extLst>
              <a:ext uri="{FF2B5EF4-FFF2-40B4-BE49-F238E27FC236}">
                <a16:creationId xmlns:a16="http://schemas.microsoft.com/office/drawing/2014/main" id="{076C0E61-169E-4BF3-BCE8-0AE2ED22EF7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5" name="Image 4" descr="IRAM-AFC_illustratives">
            <a:extLst>
              <a:ext uri="{FF2B5EF4-FFF2-40B4-BE49-F238E27FC236}">
                <a16:creationId xmlns:a16="http://schemas.microsoft.com/office/drawing/2014/main" id="{1D1898D6-5C71-4201-BDD6-5C3B3839618A}"/>
              </a:ext>
            </a:extLst>
          </p:cNvPr>
          <p:cNvPicPr/>
          <p:nvPr/>
        </p:nvPicPr>
        <p:blipFill rotWithShape="1">
          <a:blip r:embed="rId3">
            <a:extLst>
              <a:ext uri="{28A0092B-C50C-407E-A947-70E740481C1C}">
                <a14:useLocalDpi xmlns:a14="http://schemas.microsoft.com/office/drawing/2010/main" val="0"/>
              </a:ext>
            </a:extLst>
          </a:blip>
          <a:srcRect t="9670" r="5222" b="974"/>
          <a:stretch/>
        </p:blipFill>
        <p:spPr bwMode="auto">
          <a:xfrm>
            <a:off x="1774950" y="296720"/>
            <a:ext cx="7224099" cy="6561280"/>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EDB2511-C4B2-4BD3-855A-8CA9F05D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9" y="762592"/>
            <a:ext cx="4346110" cy="4346110"/>
          </a:xfrm>
          <a:prstGeom prst="rect">
            <a:avLst/>
          </a:prstGeom>
        </p:spPr>
      </p:pic>
      <p:sp>
        <p:nvSpPr>
          <p:cNvPr id="2" name="Titre 1"/>
          <p:cNvSpPr>
            <a:spLocks noGrp="1"/>
          </p:cNvSpPr>
          <p:nvPr>
            <p:ph type="title"/>
          </p:nvPr>
        </p:nvSpPr>
        <p:spPr>
          <a:xfrm>
            <a:off x="838200" y="212259"/>
            <a:ext cx="10515600" cy="794935"/>
          </a:xfrm>
        </p:spPr>
        <p:txBody>
          <a:bodyPr>
            <a:normAutofit/>
          </a:bodyPr>
          <a:lstStyle/>
          <a:p>
            <a:r>
              <a:rPr lang="fr-FR" sz="4000" dirty="0"/>
              <a:t>Cartographier le Web et le visualiser…</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7" name="TextBox 26">
            <a:extLst>
              <a:ext uri="{FF2B5EF4-FFF2-40B4-BE49-F238E27FC236}">
                <a16:creationId xmlns:a16="http://schemas.microsoft.com/office/drawing/2014/main" id="{50537B0E-4C11-406A-ABFB-63BAC13F87C7}"/>
              </a:ext>
            </a:extLst>
          </p:cNvPr>
          <p:cNvSpPr txBox="1"/>
          <p:nvPr/>
        </p:nvSpPr>
        <p:spPr>
          <a:xfrm>
            <a:off x="5710940" y="1219462"/>
            <a:ext cx="5173211"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885" y="4734119"/>
            <a:ext cx="6199392" cy="1485706"/>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6166413" y="4195790"/>
            <a:ext cx="4045916" cy="369332"/>
          </a:xfrm>
          <a:prstGeom prst="rect">
            <a:avLst/>
          </a:prstGeom>
          <a:noFill/>
        </p:spPr>
        <p:txBody>
          <a:bodyPr wrap="none" rtlCol="0">
            <a:spAutoFit/>
          </a:bodyPr>
          <a:lstStyle/>
          <a:p>
            <a:r>
              <a:rPr lang="fr-FR" dirty="0"/>
              <a:t>Parcours d’acteurs physico-numérique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6"/>
          <a:stretch>
            <a:fillRect/>
          </a:stretch>
        </p:blipFill>
        <p:spPr>
          <a:xfrm>
            <a:off x="6578048" y="2242325"/>
            <a:ext cx="3313832" cy="1671579"/>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630291" y="1703996"/>
            <a:ext cx="3118161" cy="369332"/>
          </a:xfrm>
          <a:prstGeom prst="rect">
            <a:avLst/>
          </a:prstGeom>
          <a:noFill/>
        </p:spPr>
        <p:txBody>
          <a:bodyPr wrap="none" rtlCol="0">
            <a:spAutoFit/>
          </a:bodyPr>
          <a:lstStyle/>
          <a:p>
            <a:r>
              <a:rPr lang="fr-FR" dirty="0"/>
              <a:t>Lecture distante de contenus ?</a:t>
            </a:r>
          </a:p>
        </p:txBody>
      </p:sp>
      <p:sp>
        <p:nvSpPr>
          <p:cNvPr id="37" name="TextBox 36">
            <a:extLst>
              <a:ext uri="{FF2B5EF4-FFF2-40B4-BE49-F238E27FC236}">
                <a16:creationId xmlns:a16="http://schemas.microsoft.com/office/drawing/2014/main" id="{73D7CC6E-28CE-47D9-A3A6-02EDC04A9398}"/>
              </a:ext>
            </a:extLst>
          </p:cNvPr>
          <p:cNvSpPr txBox="1"/>
          <p:nvPr/>
        </p:nvSpPr>
        <p:spPr>
          <a:xfrm>
            <a:off x="370544" y="1888662"/>
            <a:ext cx="2257349" cy="1815882"/>
          </a:xfrm>
          <a:prstGeom prst="rect">
            <a:avLst/>
          </a:prstGeom>
          <a:noFill/>
        </p:spPr>
        <p:txBody>
          <a:bodyPr wrap="none" rtlCol="0">
            <a:spAutoFit/>
          </a:bodyPr>
          <a:lstStyle/>
          <a:p>
            <a:r>
              <a:rPr lang="fr-FR" sz="2800" dirty="0"/>
              <a:t>Des réseaux ?</a:t>
            </a:r>
          </a:p>
          <a:p>
            <a:r>
              <a:rPr lang="fr-FR" sz="2800" dirty="0"/>
              <a:t>- d’auteurs</a:t>
            </a:r>
          </a:p>
          <a:p>
            <a:r>
              <a:rPr lang="fr-FR" sz="2800" dirty="0"/>
              <a:t>- de contenus</a:t>
            </a:r>
          </a:p>
          <a:p>
            <a:endParaRPr lang="fr-FR" sz="2800" dirty="0"/>
          </a:p>
        </p:txBody>
      </p:sp>
      <p:pic>
        <p:nvPicPr>
          <p:cNvPr id="44" name="Picture 43">
            <a:extLst>
              <a:ext uri="{FF2B5EF4-FFF2-40B4-BE49-F238E27FC236}">
                <a16:creationId xmlns:a16="http://schemas.microsoft.com/office/drawing/2014/main" id="{D32A815E-B8C8-4DFC-81C7-61C9E84EC1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36" y="4539616"/>
            <a:ext cx="2681484" cy="1815882"/>
          </a:xfrm>
          <a:prstGeom prst="rect">
            <a:avLst/>
          </a:prstGeom>
        </p:spPr>
      </p:pic>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Vers l’identification de nouveaux auteurs</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ZoneTexte 5"/>
          <p:cNvSpPr txBox="1"/>
          <p:nvPr/>
        </p:nvSpPr>
        <p:spPr>
          <a:xfrm>
            <a:off x="1070810" y="1052676"/>
            <a:ext cx="7664115" cy="646331"/>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a:t>
            </a:r>
          </a:p>
        </p:txBody>
      </p:sp>
      <p:pic>
        <p:nvPicPr>
          <p:cNvPr id="9" name="Image 8"/>
          <p:cNvPicPr>
            <a:picLocks noChangeAspect="1"/>
          </p:cNvPicPr>
          <p:nvPr/>
        </p:nvPicPr>
        <p:blipFill rotWithShape="1">
          <a:blip r:embed="rId3"/>
          <a:srcRect l="1043" t="247"/>
          <a:stretch/>
        </p:blipFill>
        <p:spPr>
          <a:xfrm>
            <a:off x="515737" y="2037373"/>
            <a:ext cx="4372614" cy="3976075"/>
          </a:xfrm>
          <a:prstGeom prst="rect">
            <a:avLst/>
          </a:prstGeom>
        </p:spPr>
      </p:pic>
      <p:sp>
        <p:nvSpPr>
          <p:cNvPr id="10" name="ZoneTexte 9"/>
          <p:cNvSpPr txBox="1"/>
          <p:nvPr/>
        </p:nvSpPr>
        <p:spPr>
          <a:xfrm>
            <a:off x="4902868" y="5265974"/>
            <a:ext cx="5366739" cy="646331"/>
          </a:xfrm>
          <a:prstGeom prst="rect">
            <a:avLst/>
          </a:prstGeom>
          <a:noFill/>
        </p:spPr>
        <p:txBody>
          <a:bodyPr wrap="square" rtlCol="0">
            <a:spAutoFit/>
          </a:bodyPr>
          <a:lstStyle/>
          <a:p>
            <a:pPr marL="285750" indent="-285750">
              <a:buFont typeface="Arial" panose="020B0604020202020204" pitchFamily="34" charset="0"/>
              <a:buChar char="•"/>
            </a:pPr>
            <a:r>
              <a:rPr lang="fr-FR" dirty="0"/>
              <a:t>Ici, liens entre les entités auteurs et les personnes qui rédigent leurs notices biographiques </a:t>
            </a:r>
          </a:p>
        </p:txBody>
      </p:sp>
      <p:pic>
        <p:nvPicPr>
          <p:cNvPr id="11" name="Image 10"/>
          <p:cNvPicPr>
            <a:picLocks noChangeAspect="1"/>
          </p:cNvPicPr>
          <p:nvPr/>
        </p:nvPicPr>
        <p:blipFill>
          <a:blip r:embed="rId4"/>
          <a:stretch>
            <a:fillRect/>
          </a:stretch>
        </p:blipFill>
        <p:spPr>
          <a:xfrm>
            <a:off x="4982861" y="2738902"/>
            <a:ext cx="5810250" cy="2305050"/>
          </a:xfrm>
          <a:prstGeom prst="rect">
            <a:avLst/>
          </a:prstGeom>
        </p:spPr>
      </p:pic>
      <p:sp>
        <p:nvSpPr>
          <p:cNvPr id="12" name="ZoneTexte 11"/>
          <p:cNvSpPr txBox="1"/>
          <p:nvPr/>
        </p:nvSpPr>
        <p:spPr>
          <a:xfrm>
            <a:off x="4961325" y="1893521"/>
            <a:ext cx="551151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Des liens de collaborations identifiés au sein des notices biographiques et des répertoires d’autorités </a:t>
            </a:r>
          </a:p>
        </p:txBody>
      </p:sp>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
        <p:nvSpPr>
          <p:cNvPr id="13" name="ZoneTexte 12">
            <a:extLst>
              <a:ext uri="{FF2B5EF4-FFF2-40B4-BE49-F238E27FC236}">
                <a16:creationId xmlns:a16="http://schemas.microsoft.com/office/drawing/2014/main" id="{6E472FD0-6A41-46F8-BA48-024350F8B405}"/>
              </a:ext>
            </a:extLst>
          </p:cNvPr>
          <p:cNvSpPr txBox="1"/>
          <p:nvPr/>
        </p:nvSpPr>
        <p:spPr>
          <a:xfrm>
            <a:off x="4961325" y="6106819"/>
            <a:ext cx="6096000" cy="369332"/>
          </a:xfrm>
          <a:prstGeom prst="rect">
            <a:avLst/>
          </a:prstGeom>
          <a:noFill/>
        </p:spPr>
        <p:txBody>
          <a:bodyPr wrap="square">
            <a:spAutoFit/>
          </a:bodyPr>
          <a:lstStyle/>
          <a:p>
            <a:r>
              <a:rPr lang="fr-FR" dirty="0">
                <a:sym typeface="Wingdings" panose="05000000000000000000" pitchFamily="2" charset="2"/>
              </a:rPr>
              <a:t></a:t>
            </a:r>
            <a:r>
              <a:rPr lang="fr-FR" dirty="0"/>
              <a:t>Un potentiel de près de 1000 auteurs</a:t>
            </a:r>
          </a:p>
        </p:txBody>
      </p:sp>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19D613B-C772-4880-BE47-FBDC7E14A47B}"/>
              </a:ext>
            </a:extLst>
          </p:cNvPr>
          <p:cNvSpPr>
            <a:spLocks noGrp="1"/>
          </p:cNvSpPr>
          <p:nvPr>
            <p:ph type="sldNum" sz="quarter" idx="12"/>
          </p:nvPr>
        </p:nvSpPr>
        <p:spPr/>
        <p:txBody>
          <a:bodyPr/>
          <a:lstStyle/>
          <a:p>
            <a:fld id="{4FAB73BC-B049-4115-A692-8D63A059BFB8}" type="slidenum">
              <a:rPr lang="en-US" smtClean="0"/>
              <a:t>51</a:t>
            </a:fld>
            <a:endParaRPr lang="en-US" dirty="0"/>
          </a:p>
        </p:txBody>
      </p:sp>
      <p:sp>
        <p:nvSpPr>
          <p:cNvPr id="8" name="ZoneTexte 7">
            <a:extLst>
              <a:ext uri="{FF2B5EF4-FFF2-40B4-BE49-F238E27FC236}">
                <a16:creationId xmlns:a16="http://schemas.microsoft.com/office/drawing/2014/main" id="{507F0C12-F3C2-42D6-9D34-DF9F2946653C}"/>
              </a:ext>
            </a:extLst>
          </p:cNvPr>
          <p:cNvSpPr txBox="1"/>
          <p:nvPr/>
        </p:nvSpPr>
        <p:spPr>
          <a:xfrm>
            <a:off x="671054" y="751339"/>
            <a:ext cx="9733548" cy="5355312"/>
          </a:xfrm>
          <a:prstGeom prst="rect">
            <a:avLst/>
          </a:prstGeom>
          <a:noFill/>
        </p:spPr>
        <p:txBody>
          <a:bodyPr wrap="square" rtlCol="0">
            <a:spAutoFit/>
          </a:bodyPr>
          <a:lstStyle/>
          <a:p>
            <a:pPr marL="285750" indent="-285750">
              <a:buFont typeface="Arial" panose="020B0604020202020204" pitchFamily="34" charset="0"/>
              <a:buChar char="•"/>
            </a:pPr>
            <a:r>
              <a:rPr lang="fr-FR" dirty="0"/>
              <a:t>Le quart des notices d’île-en-île a été rédigé par une dizaine d’individus.</a:t>
            </a:r>
          </a:p>
          <a:p>
            <a:r>
              <a:rPr lang="fr-FR" dirty="0">
                <a:sym typeface="Wingdings" panose="05000000000000000000" pitchFamily="2" charset="2"/>
              </a:rPr>
              <a:t> Identification de nouveaux auteurs potentiels à partir d’individus pivots, tels que les biographes.</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r>
              <a:rPr lang="fr-FR" dirty="0">
                <a:sym typeface="Wingdings" panose="05000000000000000000" pitchFamily="2" charset="2"/>
              </a:rPr>
              <a:t>Relations de co-autorat et de liens de collaborations.</a:t>
            </a:r>
          </a:p>
          <a:p>
            <a:pPr marL="285750" indent="-285750">
              <a:buFont typeface="Wingdings" panose="05000000000000000000" pitchFamily="2" charset="2"/>
              <a:buChar char="à"/>
            </a:pPr>
            <a:r>
              <a:rPr lang="fr-FR" dirty="0">
                <a:sym typeface="Wingdings" panose="05000000000000000000" pitchFamily="2" charset="2"/>
              </a:rPr>
              <a:t>Près de 326 entités nommées ont été extraites automatiquement depuis île-en-île, 506 du VIAF. </a:t>
            </a:r>
          </a:p>
          <a:p>
            <a:pPr marL="285750" indent="-285750">
              <a:buFont typeface="Wingdings" panose="05000000000000000000" pitchFamily="2" charset="2"/>
              <a:buChar char="à"/>
            </a:pPr>
            <a:r>
              <a:rPr lang="fr-FR" dirty="0">
                <a:sym typeface="Wingdings" panose="05000000000000000000" pitchFamily="2" charset="2"/>
              </a:rPr>
              <a:t>Sur ces 832 entités, on note 583 uniques soit 86% du corpus. </a:t>
            </a:r>
          </a:p>
          <a:p>
            <a:pPr marL="285750" indent="-285750">
              <a:buFont typeface="Wingdings" panose="05000000000000000000" pitchFamily="2" charset="2"/>
              <a:buChar char="à"/>
            </a:pPr>
            <a:r>
              <a:rPr lang="fr-FR" dirty="0">
                <a:sym typeface="Wingdings" panose="05000000000000000000" pitchFamily="2" charset="2"/>
              </a:rPr>
              <a:t>65 apparaissent à deux reprises (10%) et 18 à trois reprises (3%).</a:t>
            </a:r>
          </a:p>
          <a:p>
            <a:endParaRPr lang="fr-FR" dirty="0">
              <a:sym typeface="Wingdings" panose="05000000000000000000" pitchFamily="2" charset="2"/>
            </a:endParaRPr>
          </a:p>
          <a:p>
            <a:r>
              <a:rPr lang="fr-FR" dirty="0">
                <a:sym typeface="Wingdings" panose="05000000000000000000" pitchFamily="2" charset="2"/>
              </a:rPr>
              <a:t>Les entités auteurs et le Web</a:t>
            </a:r>
          </a:p>
          <a:p>
            <a:pPr marL="285750" indent="-285750">
              <a:buFont typeface="Arial" panose="020B0604020202020204" pitchFamily="34" charset="0"/>
              <a:buChar char="•"/>
            </a:pPr>
            <a:r>
              <a:rPr lang="fr-FR" dirty="0"/>
              <a:t>La majorité des entités auteurs ne renvoient qu’à une à quatre adresses URLs (40 %).</a:t>
            </a:r>
          </a:p>
          <a:p>
            <a:pPr marL="285750" indent="-285750">
              <a:buFont typeface="Wingdings" panose="05000000000000000000" pitchFamily="2" charset="2"/>
              <a:buChar char="à"/>
            </a:pPr>
            <a:r>
              <a:rPr lang="fr-FR" dirty="0"/>
              <a:t>5 liens issus de la base de données RDF d’origine ; </a:t>
            </a:r>
          </a:p>
          <a:p>
            <a:pPr marL="285750" indent="-285750">
              <a:buFont typeface="Wingdings" panose="05000000000000000000" pitchFamily="2" charset="2"/>
              <a:buChar char="à"/>
            </a:pPr>
            <a:r>
              <a:rPr lang="fr-FR" dirty="0"/>
              <a:t>26 liens issus du Spla et 1258 d’</a:t>
            </a:r>
            <a:r>
              <a:rPr lang="fr-FR" i="1" dirty="0"/>
              <a:t>île-en-île</a:t>
            </a:r>
            <a:r>
              <a:rPr lang="fr-FR" dirty="0"/>
              <a:t>.</a:t>
            </a:r>
          </a:p>
          <a:p>
            <a:pPr marL="285750" indent="-285750">
              <a:buFont typeface="Wingdings" panose="05000000000000000000" pitchFamily="2" charset="2"/>
              <a:buChar char="à"/>
            </a:pPr>
            <a:r>
              <a:rPr lang="fr-FR" dirty="0"/>
              <a:t>Les noms de domaines uniques et sites personnels représentent près de 73 % des liens. </a:t>
            </a:r>
          </a:p>
          <a:p>
            <a:endParaRPr lang="fr-FR" dirty="0"/>
          </a:p>
          <a:p>
            <a:pPr marL="285750" indent="-285750">
              <a:buFont typeface="Arial" panose="020B0604020202020204" pitchFamily="34" charset="0"/>
              <a:buChar char="•"/>
            </a:pPr>
            <a:r>
              <a:rPr lang="fr-FR" dirty="0"/>
              <a:t>Noms de domaines récurrents</a:t>
            </a:r>
          </a:p>
          <a:p>
            <a:pPr marL="285750" indent="-285750">
              <a:buFont typeface="Wingdings" panose="05000000000000000000" pitchFamily="2" charset="2"/>
              <a:buChar char="à"/>
            </a:pPr>
            <a:r>
              <a:rPr lang="fr-FR" dirty="0">
                <a:sym typeface="Wingdings" panose="05000000000000000000" pitchFamily="2" charset="2"/>
              </a:rPr>
              <a:t>Les renvois vers </a:t>
            </a:r>
            <a:r>
              <a:rPr lang="fr-FR" i="1" dirty="0">
                <a:sym typeface="Wingdings" panose="05000000000000000000" pitchFamily="2" charset="2"/>
              </a:rPr>
              <a:t>île-en-île</a:t>
            </a:r>
            <a:r>
              <a:rPr lang="fr-FR" dirty="0">
                <a:sym typeface="Wingdings" panose="05000000000000000000" pitchFamily="2" charset="2"/>
              </a:rPr>
              <a:t> sont naturellement à écarter (360). </a:t>
            </a:r>
          </a:p>
          <a:p>
            <a:pPr marL="285750" indent="-285750">
              <a:buFont typeface="Wingdings" panose="05000000000000000000" pitchFamily="2" charset="2"/>
              <a:buChar char="à"/>
            </a:pPr>
            <a:r>
              <a:rPr lang="fr-FR" i="1" dirty="0" err="1"/>
              <a:t>Lenouvelliste</a:t>
            </a:r>
            <a:r>
              <a:rPr lang="fr-FR" dirty="0"/>
              <a:t> (154) est quant à lui le seul quotidien publié à Port-au-Prince. </a:t>
            </a:r>
          </a:p>
          <a:p>
            <a:pPr marL="285750" indent="-285750">
              <a:buFont typeface="Wingdings" panose="05000000000000000000" pitchFamily="2" charset="2"/>
              <a:buChar char="à"/>
            </a:pPr>
            <a:r>
              <a:rPr lang="fr-FR" dirty="0"/>
              <a:t>Site d’archives en ligne (51) et la plateforme </a:t>
            </a:r>
            <a:r>
              <a:rPr lang="fr-FR" dirty="0" err="1"/>
              <a:t>Youtube</a:t>
            </a:r>
            <a:r>
              <a:rPr lang="fr-FR" dirty="0"/>
              <a:t> (35). </a:t>
            </a:r>
          </a:p>
          <a:p>
            <a:pPr marL="285750" indent="-285750">
              <a:buFont typeface="Wingdings" panose="05000000000000000000" pitchFamily="2" charset="2"/>
              <a:buChar char="à"/>
            </a:pPr>
            <a:r>
              <a:rPr lang="fr-FR" i="1" dirty="0" err="1"/>
              <a:t>potomitan</a:t>
            </a:r>
            <a:r>
              <a:rPr lang="fr-FR" i="1" dirty="0"/>
              <a:t> </a:t>
            </a:r>
            <a:r>
              <a:rPr lang="fr-FR" dirty="0"/>
              <a:t>(30) et </a:t>
            </a:r>
            <a:r>
              <a:rPr lang="fr-FR" i="1" dirty="0" err="1"/>
              <a:t>tanbou</a:t>
            </a:r>
            <a:r>
              <a:rPr lang="fr-FR" i="1" dirty="0"/>
              <a:t> </a:t>
            </a:r>
            <a:r>
              <a:rPr lang="fr-FR" dirty="0"/>
              <a:t>(18), des sites de promotion des cultures et langues créoles. </a:t>
            </a:r>
          </a:p>
        </p:txBody>
      </p:sp>
      <p:pic>
        <p:nvPicPr>
          <p:cNvPr id="10" name="Picture 9">
            <a:extLst>
              <a:ext uri="{FF2B5EF4-FFF2-40B4-BE49-F238E27FC236}">
                <a16:creationId xmlns:a16="http://schemas.microsoft.com/office/drawing/2014/main" id="{2D317BA4-D426-481A-A971-114D48E3DF4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1744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52</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732089" y="1720835"/>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sociales, données ISNI, 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54</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55</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160060"/>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normAutofit/>
          </a:bodyPr>
          <a:lstStyle/>
          <a:p>
            <a:r>
              <a:rPr lang="fr-FR" sz="4000" dirty="0"/>
              <a:t>Point de départ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3"/>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992052" y="3137665"/>
            <a:ext cx="2067296" cy="830997"/>
          </a:xfrm>
          <a:prstGeom prst="rect">
            <a:avLst/>
          </a:prstGeom>
          <a:noFill/>
        </p:spPr>
        <p:txBody>
          <a:bodyPr wrap="none" rtlCol="0">
            <a:spAutoFit/>
          </a:bodyPr>
          <a:lstStyle/>
          <a:p>
            <a:pPr algn="r"/>
            <a:r>
              <a:rPr lang="fr-FR" sz="1200" dirty="0"/>
              <a:t>Extrait RDF des ressources :</a:t>
            </a:r>
          </a:p>
          <a:p>
            <a:pPr algn="r"/>
            <a:r>
              <a:rPr lang="fr-FR" sz="1200" dirty="0"/>
              <a:t>Titre site, type, date, auteur,</a:t>
            </a:r>
          </a:p>
          <a:p>
            <a:pPr algn="r"/>
            <a:r>
              <a:rPr lang="fr-FR" sz="1200" dirty="0"/>
              <a:t>droits, id,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6"/>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8"/>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Mais pour visualiser…</a:t>
            </a:r>
            <a:br>
              <a:rPr lang="fr-FR" dirty="0"/>
            </a:br>
            <a:r>
              <a:rPr lang="fr-FR" dirty="0"/>
              <a:t>il faut des données </a:t>
            </a:r>
            <a:br>
              <a:rPr lang="fr-FR" dirty="0"/>
            </a:br>
            <a:r>
              <a:rPr lang="fr-FR" dirty="0"/>
              <a:t>un minimum normalisées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 y="2504772"/>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6912318" y="2967330"/>
            <a:ext cx="4572000" cy="923330"/>
          </a:xfrm>
          <a:prstGeom prst="rect">
            <a:avLst/>
          </a:prstGeom>
          <a:noFill/>
        </p:spPr>
        <p:txBody>
          <a:bodyPr wrap="square" rtlCol="0">
            <a:spAutoFit/>
          </a:bodyPr>
          <a:lstStyle/>
          <a:p>
            <a:r>
              <a:rPr lang="fr-FR" dirty="0"/>
              <a:t>Visualiser pour enrichir ? </a:t>
            </a:r>
            <a:br>
              <a:rPr lang="fr-FR" dirty="0"/>
            </a:br>
            <a:r>
              <a:rPr lang="fr-FR" dirty="0"/>
              <a:t>Mais très peu d’informations</a:t>
            </a:r>
          </a:p>
          <a:p>
            <a:endParaRPr lang="fr-FR"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3694</TotalTime>
  <Words>2753</Words>
  <Application>Microsoft Office PowerPoint</Application>
  <PresentationFormat>Grand écran</PresentationFormat>
  <Paragraphs>424</Paragraphs>
  <Slides>55</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55</vt:i4>
      </vt:variant>
    </vt:vector>
  </HeadingPairs>
  <TitlesOfParts>
    <vt:vector size="62" baseType="lpstr">
      <vt:lpstr>Abadi</vt:lpstr>
      <vt:lpstr>Arial</vt:lpstr>
      <vt:lpstr>Calibri</vt:lpstr>
      <vt:lpstr>Calisto MT</vt:lpstr>
      <vt:lpstr>Corbel</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Présentation PowerPoint</vt:lpstr>
      <vt:lpstr>Cartographier le Web et le visualiser…</vt:lpstr>
      <vt:lpstr>Présentation PowerPoint</vt:lpstr>
      <vt:lpstr>II. Croiser Web sémantique et contenus participatifs </vt:lpstr>
      <vt:lpstr>Point de départ </vt:lpstr>
      <vt:lpstr> Mais pour visualiser… il faut des données  un minimum normalisées</vt:lpstr>
      <vt:lpstr>Sources d’enrichissement « auteurs »</vt:lpstr>
      <vt:lpstr>Autres sources potentielles</vt:lpstr>
      <vt:lpstr>Informations obtenues via les sites de « référence »  </vt:lpstr>
      <vt:lpstr>Explicitation de la requête Wikidata - SPARQL</vt:lpstr>
      <vt:lpstr>Consolidation des données</vt:lpstr>
      <vt:lpstr>Insertion de la liste d’auteurs haïtiens</vt:lpstr>
      <vt:lpstr>Regroupements d’informations via Wikidata</vt:lpstr>
      <vt:lpstr>Regroupements d’informations via le VIAF</vt:lpstr>
      <vt:lpstr>Récupération d’informations clefs</vt:lpstr>
      <vt:lpstr>Filtrage du corpus</vt:lpstr>
      <vt:lpstr>Le corpus final en quelques chiffres clés</vt:lpstr>
      <vt:lpstr>Mieux décrire les auteurs émergeants </vt:lpstr>
      <vt:lpstr>Noms de lieux, noms de personnes…</vt:lpstr>
      <vt:lpstr>Une mise en co-texte…  Exploration contextuelle</vt:lpstr>
      <vt:lpstr>Agréger et normaliser le tout ?</vt:lpstr>
      <vt:lpstr> III. Normalisation du corpus et structuration en XML-TEI </vt:lpstr>
      <vt:lpstr>Présentation PowerPoint</vt:lpstr>
      <vt:lpstr>Présentation PowerPoint</vt:lpstr>
      <vt:lpstr>Structure du fichier XML-TEI</vt:lpstr>
      <vt:lpstr>Le &lt;teiHeader&gt;</vt:lpstr>
      <vt:lpstr>Des &lt;div&gt;</vt:lpstr>
      <vt:lpstr>Présentation PowerPoint</vt:lpstr>
      <vt:lpstr>Présentation PowerPoint</vt:lpstr>
      <vt:lpstr>Partie 1 </vt:lpstr>
      <vt:lpstr>&lt;div&gt; bio</vt:lpstr>
      <vt:lpstr>&lt;div&gt; biblio</vt:lpstr>
      <vt:lpstr>&lt;div&gt; adresses Web </vt:lpstr>
      <vt:lpstr>Les feuilles de transformations XSL</vt:lpstr>
      <vt:lpstr>Les feuilles de transformations XSL</vt:lpstr>
      <vt:lpstr>Pour obtenir :</vt:lpstr>
      <vt:lpstr>IV. Exploitation des données</vt:lpstr>
      <vt:lpstr>Présentation PowerPoint</vt:lpstr>
      <vt:lpstr>Présentation PowerPoint</vt:lpstr>
      <vt:lpstr>Présentation PowerPoint</vt:lpstr>
      <vt:lpstr>Présentation PowerPoint</vt:lpstr>
      <vt:lpstr>Présentation PowerPoint</vt:lpstr>
      <vt:lpstr>Les auteurs sur le Web </vt:lpstr>
      <vt:lpstr>A propos des pages Wikipédia</vt:lpstr>
      <vt:lpstr>Présentation PowerPoint</vt:lpstr>
      <vt:lpstr>Présentation PowerPoint</vt:lpstr>
      <vt:lpstr>Présentation PowerPoint</vt:lpstr>
      <vt:lpstr>Présentation PowerPoint</vt:lpstr>
      <vt:lpstr>V. Retour d’expérience</vt:lpstr>
      <vt:lpstr>Présentation PowerPoint</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Anaïs CHAMBAT</cp:lastModifiedBy>
  <cp:revision>294</cp:revision>
  <dcterms:created xsi:type="dcterms:W3CDTF">2020-01-21T15:26:20Z</dcterms:created>
  <dcterms:modified xsi:type="dcterms:W3CDTF">2021-02-02T21:23:08Z</dcterms:modified>
</cp:coreProperties>
</file>